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6.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8.xml"/><Relationship Id="rId44" Type="http://schemas.openxmlformats.org/officeDocument/2006/relationships/font" Target="fonts/OpenSans-boldItalic.fntdata"/><Relationship Id="rId21" Type="http://schemas.openxmlformats.org/officeDocument/2006/relationships/slide" Target="slides/slide17.xml"/><Relationship Id="rId43"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aleway-italic.fntdata"/><Relationship Id="rId12" Type="http://schemas.openxmlformats.org/officeDocument/2006/relationships/slide" Target="slides/slide8.xml"/><Relationship Id="rId34" Type="http://schemas.openxmlformats.org/officeDocument/2006/relationships/font" Target="fonts/Raleway-bold.fntdata"/><Relationship Id="rId15" Type="http://schemas.openxmlformats.org/officeDocument/2006/relationships/slide" Target="slides/slide11.xml"/><Relationship Id="rId37" Type="http://schemas.openxmlformats.org/officeDocument/2006/relationships/font" Target="fonts/Lato-regular.fntdata"/><Relationship Id="rId14" Type="http://schemas.openxmlformats.org/officeDocument/2006/relationships/slide" Target="slides/slide10.xml"/><Relationship Id="rId36" Type="http://schemas.openxmlformats.org/officeDocument/2006/relationships/font" Target="fonts/Raleway-boldItalic.fntdata"/><Relationship Id="rId17" Type="http://schemas.openxmlformats.org/officeDocument/2006/relationships/slide" Target="slides/slide13.xml"/><Relationship Id="rId39" Type="http://schemas.openxmlformats.org/officeDocument/2006/relationships/font" Target="fonts/Lato-italic.fntdata"/><Relationship Id="rId16" Type="http://schemas.openxmlformats.org/officeDocument/2006/relationships/slide" Target="slides/slide12.xml"/><Relationship Id="rId38" Type="http://schemas.openxmlformats.org/officeDocument/2006/relationships/font" Target="fonts/La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Copa_Mundial_de_F%C3%BAtbol" TargetMode="External"/><Relationship Id="rId3" Type="http://schemas.openxmlformats.org/officeDocument/2006/relationships/hyperlink" Target="https://es.wikipedia.org/wiki/Rusia" TargetMode="External"/><Relationship Id="rId4" Type="http://schemas.openxmlformats.org/officeDocument/2006/relationships/hyperlink" Target="https://es.wikipedia.org/wiki/Europa_Orienta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Tecnolog%C3%ADa" TargetMode="External"/><Relationship Id="rId3" Type="http://schemas.openxmlformats.org/officeDocument/2006/relationships/hyperlink" Target="https://es.wikipedia.org/w/index.php?title=Delson_Group_Inc&amp;action=edit&amp;redlink=1" TargetMode="External"/><Relationship Id="rId4" Type="http://schemas.openxmlformats.org/officeDocument/2006/relationships/hyperlink" Target="https://es.wikipedia.org/wiki/China" TargetMode="External"/><Relationship Id="rId5" Type="http://schemas.openxmlformats.org/officeDocument/2006/relationships/hyperlink" Target="https://es.wikipedia.org/wiki/Barcelona" TargetMode="External"/><Relationship Id="rId6" Type="http://schemas.openxmlformats.org/officeDocument/2006/relationships/hyperlink" Target="https://es.wikipedia.org/wiki/Espa%C3%B1a"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El ZTE Blade V9: Históricamente, la serie Blade de ZTE hizo bien en incluir una gran cantidad de tecnología, y el esfuerzo de este año no es diferente. El ZTE Blade V9 es el siguiente paso y es bastante la evolución. Apareciendo más como un teléfono insignia de gama alta, no como el teléfono de gama media que es, deja una impresionante primera impresión con su diseño y su implementación de Android Oreo 8.1, el precio ronda los $331, viene empaquetado con un Snapdragon 450 y respaldado con 3 GB de RAM o 4 GB de RAM </a:t>
            </a:r>
            <a:r>
              <a:rPr lang="en-GB"/>
              <a:t>según</a:t>
            </a:r>
            <a:r>
              <a:rPr lang="en-GB"/>
              <a:t> la </a:t>
            </a:r>
            <a:r>
              <a:rPr lang="en-GB"/>
              <a:t>versión</a:t>
            </a:r>
            <a:r>
              <a:rPr lang="en-GB"/>
              <a:t>.</a:t>
            </a:r>
            <a:endParaRPr/>
          </a:p>
          <a:p>
            <a:pPr indent="-298450" lvl="0" marL="457200">
              <a:spcBef>
                <a:spcPts val="0"/>
              </a:spcBef>
              <a:spcAft>
                <a:spcPts val="0"/>
              </a:spcAft>
              <a:buSzPts val="1100"/>
              <a:buChar char="●"/>
            </a:pPr>
            <a:r>
              <a:rPr lang="en-GB"/>
              <a:t>En cuanto al ZTE Blade V9 Vita es la mejor señal de que la revolución de pantalla completa que está impactando al mundo de los teléfonos inteligentes ya no se limita a teléfonos de nivel superior o incluso de gama media alta. Hay muchas posibilidades de que este teléfono Android sea la forma más económica de actualizar a una pantalla 18: 9, y será incluso menos costoso que el ZTE Blade V9 que es más grande.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El Alcatel 5: es un teléfono con muchas promesas, especificaciones premium y un buen precio bajo. Le faltan algunas de las características de los teléfonos de gama alta (como una cámara trasera dual y una pantalla de resolución súper alta), pero tiene una pantalla de relación 18: 9 de buena calidad, tecnología de reconocimiento facial seguro y una cámara dual frontal.</a:t>
            </a:r>
            <a:endParaRPr/>
          </a:p>
          <a:p>
            <a:pPr indent="-298450" lvl="0" marL="457200" rtl="0">
              <a:spcBef>
                <a:spcPts val="0"/>
              </a:spcBef>
              <a:spcAft>
                <a:spcPts val="0"/>
              </a:spcAft>
              <a:buSzPts val="1100"/>
              <a:buChar char="●"/>
            </a:pPr>
            <a:r>
              <a:rPr lang="en-GB"/>
              <a:t>El Alcatel 3 es el último teléfono asequible de Alcatel y se encuentra en el medio del 1X y el 5. Tiene una pantalla de alta calidad 18: 9 y desbloqueo de reconocimiento facial, así como un diseño compacto y atractivo, pero parece que tiene algunos problemas de almacenamiento y que la </a:t>
            </a:r>
            <a:r>
              <a:rPr lang="en-GB"/>
              <a:t>compañía</a:t>
            </a:r>
            <a:r>
              <a:rPr lang="en-GB"/>
              <a:t> se ha interesado </a:t>
            </a:r>
            <a:r>
              <a:rPr lang="en-GB"/>
              <a:t>más</a:t>
            </a:r>
            <a:r>
              <a:rPr lang="en-GB"/>
              <a:t> en otros modelos de smartphones que este en particular. </a:t>
            </a:r>
            <a:endParaRPr/>
          </a:p>
          <a:p>
            <a:pPr indent="-298450" lvl="0" marL="457200" rtl="0">
              <a:spcBef>
                <a:spcPts val="0"/>
              </a:spcBef>
              <a:spcAft>
                <a:spcPts val="0"/>
              </a:spcAft>
              <a:buSzPts val="1100"/>
              <a:buChar char="●"/>
            </a:pPr>
            <a:r>
              <a:rPr lang="en-GB"/>
              <a:t>El Alcatel 1X tiene el título del primer teléfono inteligente Android Go del mundo, esto porque se lanzó unas  horas antes del Nokia 1. Ofrece a quienes tienen un presupuesto muy bajo una experiencia de pantalla relativamente grande sin demasiado compromiso. No obtienes características como una pantalla HD o un escáner de huellas digitales, pero la versión liviana de las aplicaciones de Android y Google da esperanzas a aquellos con un pequeño presupuesto que quiere un teléfono inteligente.</a:t>
            </a:r>
            <a:endParaRPr/>
          </a:p>
          <a:p>
            <a:pPr indent="-298450" lvl="0" marL="457200">
              <a:spcBef>
                <a:spcPts val="0"/>
              </a:spcBef>
              <a:spcAft>
                <a:spcPts val="0"/>
              </a:spcAft>
              <a:buSzPts val="1100"/>
              <a:buChar char="●"/>
            </a:pPr>
            <a:r>
              <a:rPr lang="en-GB"/>
              <a:t>Alcatel mantendrá el formato de tableta con dos nuevas ofertas que estarán disponibles para comprar antes de junio de este año. El Alcatel 1T 10 y el 1T 7. No es un competidor directo para el IPad en cuanto a especificaciones, pero si </a:t>
            </a:r>
            <a:r>
              <a:rPr lang="en-GB"/>
              <a:t>tendrá</a:t>
            </a:r>
            <a:r>
              <a:rPr lang="en-GB"/>
              <a:t> un buen precio inciando en $85.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Asus Zenfone 5 viene con el chipset Snapdragon 636 de rango medio de Qualcomm junto con 4 GB de RAM. Es un chip AI, por lo que se esperan muchas características de aprendizaje automático para optimizar el rendimiento y en la cámara. Viene con dos </a:t>
            </a:r>
            <a:r>
              <a:rPr lang="en-GB"/>
              <a:t>versiones el Zenfone 5 y el 5Z, que cuenta con un Snapdragon 845 y hasta 8GB de RAM ambos se parecen al iPhone X, la muesca, la pantalla y la ubicación de la cámara son muy parecidos al teléfono de Apple. </a:t>
            </a:r>
            <a:endParaRPr/>
          </a:p>
          <a:p>
            <a:pPr indent="-298450" lvl="0" marL="457200" rtl="0">
              <a:spcBef>
                <a:spcPts val="0"/>
              </a:spcBef>
              <a:spcAft>
                <a:spcPts val="0"/>
              </a:spcAft>
              <a:buSzPts val="1100"/>
              <a:buChar char="●"/>
            </a:pPr>
            <a:r>
              <a:rPr lang="en-GB"/>
              <a:t>El Asus Zenfone Max Plus M1 se presenta en una pantalla de relación de aspecto 18: 9 con su chasis de 5.2 pulgadas, que es fácil de usar para las manos. Además cuenta con una gran batería de 4,130 mAh. Provisto con un chip MediaTek de rango medio, el MT6750T octa-core (como Snapdragon 625) y 3GB de RAM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No presentó ningún dispositivo de hardware, pero la llegada del Nokia 1 y Alcatel 1X marca un hito importante en el ecosistema de Android del gigante. Android Oreo Go edition es la versión ligera de este sistema operativo, cuenta con </a:t>
            </a:r>
            <a:r>
              <a:rPr lang="en-GB"/>
              <a:t>características</a:t>
            </a:r>
            <a:r>
              <a:rPr lang="en-GB"/>
              <a:t> como que corre en dispositivos que tienen maximo 1gb de ram, la </a:t>
            </a:r>
            <a:r>
              <a:rPr lang="en-GB"/>
              <a:t>versión</a:t>
            </a:r>
            <a:r>
              <a:rPr lang="en-GB"/>
              <a:t> go de las principales aplicaciones pesan menos por lo que se tiene hasta el doble de espacio, tiene la </a:t>
            </a:r>
            <a:r>
              <a:rPr lang="en-GB"/>
              <a:t>versión</a:t>
            </a:r>
            <a:r>
              <a:rPr lang="en-GB"/>
              <a:t> go del Google assistant por lo que es la primera vez que </a:t>
            </a:r>
            <a:r>
              <a:rPr lang="en-GB"/>
              <a:t>está</a:t>
            </a:r>
            <a:r>
              <a:rPr lang="en-GB"/>
              <a:t> en dispositivos de gama baja, tiene un manejo </a:t>
            </a:r>
            <a:r>
              <a:rPr lang="en-GB"/>
              <a:t>más</a:t>
            </a:r>
            <a:r>
              <a:rPr lang="en-GB"/>
              <a:t> eficiente de la cantidad de datos que gastan las apps, y tiene un mejor manejo de la energía por lo que la batería en estos dispositivos duran mas.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0"/>
              </a:spcBef>
              <a:spcAft>
                <a:spcPts val="0"/>
              </a:spcAft>
              <a:buSzPts val="1100"/>
              <a:buChar char="●"/>
            </a:pPr>
            <a:r>
              <a:rPr lang="en-GB" sz="1050">
                <a:solidFill>
                  <a:srgbClr val="222222"/>
                </a:solidFill>
                <a:highlight>
                  <a:srgbClr val="FFFFFF"/>
                </a:highlight>
              </a:rPr>
              <a:t>será la vigésima primera edición de la </a:t>
            </a:r>
            <a:r>
              <a:rPr lang="en-GB" sz="1050" u="sng">
                <a:solidFill>
                  <a:srgbClr val="0B0080"/>
                </a:solidFill>
                <a:highlight>
                  <a:srgbClr val="FFFFFF"/>
                </a:highlight>
                <a:hlinkClick r:id="rId2"/>
              </a:rPr>
              <a:t>Copa Mundial de Fútbol</a:t>
            </a:r>
            <a:r>
              <a:rPr lang="en-GB" sz="1050">
                <a:solidFill>
                  <a:srgbClr val="222222"/>
                </a:solidFill>
                <a:highlight>
                  <a:srgbClr val="FFFFFF"/>
                </a:highlight>
              </a:rPr>
              <a:t>. Esta edición del evento se realizará en </a:t>
            </a:r>
            <a:r>
              <a:rPr lang="en-GB" sz="1050" u="sng">
                <a:solidFill>
                  <a:srgbClr val="0B0080"/>
                </a:solidFill>
                <a:highlight>
                  <a:srgbClr val="FFFFFF"/>
                </a:highlight>
                <a:hlinkClick r:id="rId3"/>
              </a:rPr>
              <a:t>Rusia</a:t>
            </a:r>
            <a:r>
              <a:rPr lang="en-GB" sz="1050">
                <a:solidFill>
                  <a:srgbClr val="222222"/>
                </a:solidFill>
                <a:highlight>
                  <a:srgbClr val="FFFFFF"/>
                </a:highlight>
              </a:rPr>
              <a:t> entre el 14 de junio y el 15 de julio de 2018, siendo la primera vez que un país de </a:t>
            </a:r>
            <a:r>
              <a:rPr lang="en-GB" sz="1050" u="sng">
                <a:solidFill>
                  <a:srgbClr val="0B0080"/>
                </a:solidFill>
                <a:highlight>
                  <a:srgbClr val="FFFFFF"/>
                </a:highlight>
                <a:hlinkClick r:id="rId4"/>
              </a:rPr>
              <a:t>Europa Oriental</a:t>
            </a:r>
            <a:r>
              <a:rPr lang="en-GB" sz="1050">
                <a:solidFill>
                  <a:srgbClr val="222222"/>
                </a:solidFill>
                <a:highlight>
                  <a:srgbClr val="FFFFFF"/>
                </a:highlight>
              </a:rPr>
              <a:t> organiza el campeonato.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spcBef>
                <a:spcPts val="0"/>
              </a:spcBef>
              <a:spcAft>
                <a:spcPts val="0"/>
              </a:spcAft>
              <a:buSzPts val="1050"/>
              <a:buChar char="●"/>
            </a:pPr>
            <a:r>
              <a:rPr lang="en-GB" sz="1050">
                <a:solidFill>
                  <a:srgbClr val="222222"/>
                </a:solidFill>
                <a:highlight>
                  <a:srgbClr val="FFFFFF"/>
                </a:highlight>
              </a:rPr>
              <a:t> En este congreso sobre la </a:t>
            </a:r>
            <a:r>
              <a:rPr lang="en-GB" sz="1050">
                <a:highlight>
                  <a:srgbClr val="FFFFFF"/>
                </a:highlight>
                <a:uFill>
                  <a:noFill/>
                </a:uFill>
                <a:hlinkClick r:id="rId2"/>
              </a:rPr>
              <a:t>tecnologí</a:t>
            </a:r>
            <a:r>
              <a:rPr lang="en-GB" sz="1050">
                <a:solidFill>
                  <a:srgbClr val="222222"/>
                </a:solidFill>
                <a:highlight>
                  <a:srgbClr val="FFFFFF"/>
                </a:highlight>
              </a:rPr>
              <a:t>a global y la plataforma R&amp;D se pretende fomentar la colaboración internacional en las comunicaciones inalámbricas móviles.</a:t>
            </a:r>
            <a:endParaRPr sz="1050">
              <a:solidFill>
                <a:srgbClr val="222222"/>
              </a:solidFill>
              <a:highlight>
                <a:srgbClr val="FFFFFF"/>
              </a:highlight>
            </a:endParaRPr>
          </a:p>
          <a:p>
            <a:pPr indent="-295275" lvl="0" marL="457200" rtl="0">
              <a:spcBef>
                <a:spcPts val="0"/>
              </a:spcBef>
              <a:spcAft>
                <a:spcPts val="0"/>
              </a:spcAft>
              <a:buClr>
                <a:srgbClr val="222222"/>
              </a:buClr>
              <a:buSzPts val="1050"/>
              <a:buChar char="●"/>
            </a:pPr>
            <a:r>
              <a:rPr lang="en-GB" sz="1050">
                <a:solidFill>
                  <a:srgbClr val="222222"/>
                </a:solidFill>
                <a:highlight>
                  <a:srgbClr val="FFFFFF"/>
                </a:highlight>
              </a:rPr>
              <a:t>Fue fundado por el </a:t>
            </a:r>
            <a:r>
              <a:rPr lang="en-GB" sz="1050" u="sng">
                <a:solidFill>
                  <a:srgbClr val="A55858"/>
                </a:solidFill>
                <a:highlight>
                  <a:srgbClr val="FFFFFF"/>
                </a:highlight>
                <a:hlinkClick r:id="rId3"/>
              </a:rPr>
              <a:t>Delson Group Inc</a:t>
            </a:r>
            <a:r>
              <a:rPr lang="en-GB" sz="1050">
                <a:solidFill>
                  <a:srgbClr val="222222"/>
                </a:solidFill>
                <a:highlight>
                  <a:srgbClr val="FFFFFF"/>
                </a:highlight>
              </a:rPr>
              <a:t>, y ahora fuertemente apoyado por autoridades de </a:t>
            </a:r>
            <a:r>
              <a:rPr lang="en-GB" sz="1050" u="sng">
                <a:solidFill>
                  <a:srgbClr val="0B0080"/>
                </a:solidFill>
                <a:highlight>
                  <a:srgbClr val="FFFFFF"/>
                </a:highlight>
                <a:hlinkClick r:id="rId4"/>
              </a:rPr>
              <a:t>China</a:t>
            </a:r>
            <a:r>
              <a:rPr lang="en-GB" sz="1050">
                <a:solidFill>
                  <a:srgbClr val="222222"/>
                </a:solidFill>
                <a:highlight>
                  <a:srgbClr val="FFFFFF"/>
                </a:highlight>
              </a:rPr>
              <a:t> e industrias principales</a:t>
            </a:r>
            <a:endParaRPr sz="1050">
              <a:solidFill>
                <a:srgbClr val="222222"/>
              </a:solidFill>
              <a:highlight>
                <a:srgbClr val="FFFFFF"/>
              </a:highlight>
            </a:endParaRPr>
          </a:p>
          <a:p>
            <a:pPr indent="-295275" lvl="0" marL="457200" rtl="0">
              <a:spcBef>
                <a:spcPts val="0"/>
              </a:spcBef>
              <a:spcAft>
                <a:spcPts val="0"/>
              </a:spcAft>
              <a:buClr>
                <a:srgbClr val="222222"/>
              </a:buClr>
              <a:buSzPts val="1050"/>
              <a:buChar char="●"/>
            </a:pPr>
            <a:r>
              <a:rPr lang="en-GB" sz="1050">
                <a:solidFill>
                  <a:srgbClr val="222222"/>
                </a:solidFill>
                <a:highlight>
                  <a:srgbClr val="FFFFFF"/>
                </a:highlight>
              </a:rPr>
              <a:t>Se celebra en </a:t>
            </a:r>
            <a:r>
              <a:rPr lang="en-GB" sz="1050" u="sng">
                <a:solidFill>
                  <a:srgbClr val="0B0080"/>
                </a:solidFill>
                <a:highlight>
                  <a:srgbClr val="FFFFFF"/>
                </a:highlight>
                <a:hlinkClick r:id="rId5"/>
              </a:rPr>
              <a:t>Barcelona</a:t>
            </a:r>
            <a:r>
              <a:rPr lang="en-GB" sz="1050">
                <a:solidFill>
                  <a:srgbClr val="222222"/>
                </a:solidFill>
                <a:highlight>
                  <a:srgbClr val="FFFFFF"/>
                </a:highlight>
              </a:rPr>
              <a:t>, </a:t>
            </a:r>
            <a:r>
              <a:rPr lang="en-GB" sz="1050" u="sng">
                <a:solidFill>
                  <a:srgbClr val="0B0080"/>
                </a:solidFill>
                <a:highlight>
                  <a:srgbClr val="FFFFFF"/>
                </a:highlight>
                <a:hlinkClick r:id="rId6"/>
              </a:rPr>
              <a:t>España</a:t>
            </a:r>
            <a:r>
              <a:rPr lang="en-GB" sz="1050">
                <a:solidFill>
                  <a:srgbClr val="222222"/>
                </a:solidFill>
                <a:highlight>
                  <a:srgbClr val="FFFFFF"/>
                </a:highlight>
              </a:rPr>
              <a:t> desde el año 2006 y se seguirá celebrando ahí hasta el año 2023</a:t>
            </a:r>
            <a:endParaRPr sz="1050">
              <a:solidFill>
                <a:srgbClr val="222222"/>
              </a:solidFill>
              <a:highlight>
                <a:srgbClr val="FFFFFF"/>
              </a:highlight>
            </a:endParaRPr>
          </a:p>
          <a:p>
            <a:pPr indent="-295275" lvl="0" marL="457200" rtl="0">
              <a:spcBef>
                <a:spcPts val="0"/>
              </a:spcBef>
              <a:spcAft>
                <a:spcPts val="0"/>
              </a:spcAft>
              <a:buClr>
                <a:srgbClr val="222222"/>
              </a:buClr>
              <a:buSzPts val="1050"/>
              <a:buChar char="●"/>
            </a:pPr>
            <a:r>
              <a:rPr lang="en-GB" sz="1050">
                <a:solidFill>
                  <a:srgbClr val="222222"/>
                </a:solidFill>
                <a:highlight>
                  <a:srgbClr val="FFFFFF"/>
                </a:highlight>
              </a:rPr>
              <a:t>Además</a:t>
            </a:r>
            <a:r>
              <a:rPr lang="en-GB" sz="1050">
                <a:solidFill>
                  <a:srgbClr val="222222"/>
                </a:solidFill>
                <a:highlight>
                  <a:srgbClr val="FFFFFF"/>
                </a:highlight>
              </a:rPr>
              <a:t> de los </a:t>
            </a:r>
            <a:r>
              <a:rPr lang="en-GB" sz="1050">
                <a:solidFill>
                  <a:srgbClr val="222222"/>
                </a:solidFill>
                <a:highlight>
                  <a:srgbClr val="FFFFFF"/>
                </a:highlight>
              </a:rPr>
              <a:t>teléfonos, en el congreso se muestran numerosas innovaciones especializadas, incluyendo pantallas flexibles, lo ultimo en chipsets móviles, soluciones de inteligencia artificial, demostraciones del 5G, entre otras.</a:t>
            </a:r>
            <a:endParaRPr sz="1050">
              <a:solidFill>
                <a:srgbClr val="222222"/>
              </a:solidFill>
              <a:highlight>
                <a:srgbClr val="FFFFFF"/>
              </a:highlight>
            </a:endParaRPr>
          </a:p>
          <a:p>
            <a:pPr indent="-295275" lvl="0" marL="457200" rtl="0">
              <a:spcBef>
                <a:spcPts val="0"/>
              </a:spcBef>
              <a:spcAft>
                <a:spcPts val="0"/>
              </a:spcAft>
              <a:buClr>
                <a:srgbClr val="222222"/>
              </a:buClr>
              <a:buSzPts val="1050"/>
              <a:buChar char="●"/>
            </a:pPr>
            <a:r>
              <a:rPr lang="en-GB" sz="1050">
                <a:solidFill>
                  <a:srgbClr val="222222"/>
                </a:solidFill>
                <a:highlight>
                  <a:srgbClr val="FFFFFF"/>
                </a:highlight>
              </a:rPr>
              <a:t>Este año asistieron 107 mil personas.</a:t>
            </a:r>
            <a:endParaRPr sz="1050">
              <a:solidFill>
                <a:srgbClr val="222222"/>
              </a:solidFill>
              <a:highlight>
                <a:srgbClr val="FFFFFF"/>
              </a:highlight>
            </a:endParaRPr>
          </a:p>
          <a:p>
            <a:pPr indent="-295275" lvl="0" marL="457200" rtl="0">
              <a:spcBef>
                <a:spcPts val="0"/>
              </a:spcBef>
              <a:spcAft>
                <a:spcPts val="0"/>
              </a:spcAft>
              <a:buClr>
                <a:srgbClr val="222222"/>
              </a:buClr>
              <a:buSzPts val="1050"/>
              <a:buChar char="●"/>
            </a:pPr>
            <a:r>
              <a:rPr lang="en-GB" sz="1050">
                <a:solidFill>
                  <a:srgbClr val="222222"/>
                </a:solidFill>
                <a:highlight>
                  <a:srgbClr val="FFFFFF"/>
                </a:highlight>
              </a:rPr>
              <a:t>Samsung, Huawei, Sony, LG, Nokia, Lenovo, ZTE, Alcatel, Asus y Google.</a:t>
            </a:r>
            <a:endParaRPr sz="1050">
              <a:solidFill>
                <a:srgbClr val="222222"/>
              </a:solidFill>
              <a:highlight>
                <a:srgbClr val="FFFFFF"/>
              </a:highlight>
            </a:endParaRPr>
          </a:p>
          <a:p>
            <a:pPr indent="0" lvl="0" marL="0">
              <a:spcBef>
                <a:spcPts val="0"/>
              </a:spcBef>
              <a:spcAft>
                <a:spcPts val="0"/>
              </a:spcAft>
              <a:buNone/>
            </a:pPr>
            <a:r>
              <a:t/>
            </a:r>
            <a:endParaRPr sz="1050">
              <a:solidFill>
                <a:srgbClr val="222222"/>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A primera vista se parece mucho al S8 presentado el año pasado, al parecer decidieron mantener el diseño del pasado y centrarse en mejorar otros aspectos, como robustez, rapidez y usabilidad.</a:t>
            </a:r>
            <a:endParaRPr/>
          </a:p>
          <a:p>
            <a:pPr indent="-298450" lvl="0" marL="457200" rtl="0">
              <a:spcBef>
                <a:spcPts val="0"/>
              </a:spcBef>
              <a:spcAft>
                <a:spcPts val="0"/>
              </a:spcAft>
              <a:buSzPts val="1100"/>
              <a:buChar char="●"/>
            </a:pPr>
            <a:r>
              <a:rPr lang="en-GB"/>
              <a:t>Es uno de los celulares </a:t>
            </a:r>
            <a:r>
              <a:rPr lang="en-GB"/>
              <a:t>más</a:t>
            </a:r>
            <a:r>
              <a:rPr lang="en-GB"/>
              <a:t> poderosos que existen, cuenta con </a:t>
            </a:r>
            <a:r>
              <a:rPr lang="en-GB"/>
              <a:t>características</a:t>
            </a:r>
            <a:r>
              <a:rPr lang="en-GB"/>
              <a:t> novedosas como los AR Emojis que se crean a partir de una foto, y una </a:t>
            </a:r>
            <a:r>
              <a:rPr lang="en-GB"/>
              <a:t>cámara</a:t>
            </a:r>
            <a:r>
              <a:rPr lang="en-GB"/>
              <a:t> </a:t>
            </a:r>
            <a:r>
              <a:rPr lang="en-GB"/>
              <a:t>única</a:t>
            </a:r>
            <a:r>
              <a:rPr lang="en-GB"/>
              <a:t> en el mercado. </a:t>
            </a:r>
            <a:endParaRPr/>
          </a:p>
          <a:p>
            <a:pPr indent="-298450" lvl="0" marL="457200" rtl="0">
              <a:spcBef>
                <a:spcPts val="0"/>
              </a:spcBef>
              <a:spcAft>
                <a:spcPts val="0"/>
              </a:spcAft>
              <a:buSzPts val="1100"/>
              <a:buChar char="●"/>
            </a:pPr>
            <a:r>
              <a:rPr lang="en-GB"/>
              <a:t>En cuanto a los </a:t>
            </a:r>
            <a:r>
              <a:rPr lang="en-GB"/>
              <a:t>escáneres biométricos que fueron muy criticados en el Galaxy S8, se reubica el lector de huella dactilar a la parte posterior, y se mejora el reconocimiento facial y el escáner de iris, haciéndolos intercambiables a la hora de desbloquear el teléfono.  </a:t>
            </a:r>
            <a:r>
              <a:rPr lang="en-GB"/>
              <a:t> </a:t>
            </a:r>
            <a:endParaRPr/>
          </a:p>
          <a:p>
            <a:pPr indent="-298450" lvl="0" marL="457200" rtl="0">
              <a:spcBef>
                <a:spcPts val="0"/>
              </a:spcBef>
              <a:spcAft>
                <a:spcPts val="0"/>
              </a:spcAft>
              <a:buSzPts val="1100"/>
              <a:buChar char="●"/>
            </a:pPr>
            <a:r>
              <a:rPr lang="en-GB"/>
              <a:t>Nueva configuración de los parlantes, tanto en la parte de abajo como en el auricular.</a:t>
            </a:r>
            <a:endParaRPr/>
          </a:p>
          <a:p>
            <a:pPr indent="-298450" lvl="0" marL="457200" rtl="0">
              <a:spcBef>
                <a:spcPts val="0"/>
              </a:spcBef>
              <a:spcAft>
                <a:spcPts val="0"/>
              </a:spcAft>
              <a:buSzPts val="1100"/>
              <a:buChar char="●"/>
            </a:pPr>
            <a:r>
              <a:rPr lang="en-GB"/>
              <a:t>Uno de los mejores celulares de este año, pero no significó un gran cambio en relación al S8.</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En cuanto a Huawei tenemos la Huawei MateBook X Pro, la segunda laptop que lanza la </a:t>
            </a:r>
            <a:r>
              <a:rPr lang="en-GB"/>
              <a:t>compañía, mejora muchos aspectos en relación a la computadora con la que debutó Huawei.</a:t>
            </a:r>
            <a:endParaRPr/>
          </a:p>
          <a:p>
            <a:pPr indent="-298450" lvl="0" marL="457200" rtl="0">
              <a:spcBef>
                <a:spcPts val="0"/>
              </a:spcBef>
              <a:spcAft>
                <a:spcPts val="0"/>
              </a:spcAft>
              <a:buSzPts val="1100"/>
              <a:buChar char="●"/>
            </a:pPr>
            <a:r>
              <a:rPr lang="en-GB"/>
              <a:t>Viene a competir directamente con la gama de laptops de MacBook y MacBook Pro.</a:t>
            </a:r>
            <a:endParaRPr/>
          </a:p>
          <a:p>
            <a:pPr indent="-298450" lvl="0" marL="457200" rtl="0">
              <a:spcBef>
                <a:spcPts val="0"/>
              </a:spcBef>
              <a:spcAft>
                <a:spcPts val="0"/>
              </a:spcAft>
              <a:buSzPts val="1100"/>
              <a:buChar char="●"/>
            </a:pPr>
            <a:r>
              <a:rPr lang="en-GB"/>
              <a:t>Los precios oscilan entre los $1850 y los $2350</a:t>
            </a:r>
            <a:endParaRPr/>
          </a:p>
          <a:p>
            <a:pPr indent="-298450" lvl="0" marL="457200" rtl="0">
              <a:spcBef>
                <a:spcPts val="0"/>
              </a:spcBef>
              <a:spcAft>
                <a:spcPts val="0"/>
              </a:spcAft>
              <a:buSzPts val="1100"/>
              <a:buChar char="●"/>
            </a:pPr>
            <a:r>
              <a:rPr lang="en-GB"/>
              <a:t>En cuanto a especificaciones la versión básica inicia con un Core i5 de octava generación, 8 gb de RAM y un disco de estado sólido de 256GB, avanza a Core i5 con una tarjeta Nvidia’s MX150, llegando a un Core i7, todas con Windows 10.</a:t>
            </a:r>
            <a:endParaRPr/>
          </a:p>
          <a:p>
            <a:pPr indent="-298450" lvl="0" marL="457200" rtl="0">
              <a:spcBef>
                <a:spcPts val="0"/>
              </a:spcBef>
              <a:spcAft>
                <a:spcPts val="0"/>
              </a:spcAft>
              <a:buSzPts val="1100"/>
              <a:buChar char="●"/>
            </a:pPr>
            <a:r>
              <a:rPr lang="en-GB"/>
              <a:t>La MediaPad M5 cuenta con tres versiones incluyendo una versión Pro. </a:t>
            </a:r>
            <a:endParaRPr/>
          </a:p>
          <a:p>
            <a:pPr indent="-298450" lvl="0" marL="457200" rtl="0">
              <a:spcBef>
                <a:spcPts val="0"/>
              </a:spcBef>
              <a:spcAft>
                <a:spcPts val="0"/>
              </a:spcAft>
              <a:buSzPts val="1100"/>
              <a:buChar char="●"/>
            </a:pPr>
            <a:r>
              <a:rPr lang="en-GB"/>
              <a:t>Las medidas de ellas son 8.4 y 10.1 la version Pro incluye un stylus.</a:t>
            </a:r>
            <a:endParaRPr/>
          </a:p>
          <a:p>
            <a:pPr indent="-298450" lvl="0" marL="457200">
              <a:spcBef>
                <a:spcPts val="0"/>
              </a:spcBef>
              <a:spcAft>
                <a:spcPts val="0"/>
              </a:spcAft>
              <a:buSzPts val="1100"/>
              <a:buChar char="●"/>
            </a:pPr>
            <a:r>
              <a:rPr lang="en-GB"/>
              <a:t>Inicia en los $430, algunas especificaciones  son una camera posterior de 13 mpx y una frontal de 8 mpx, corre Android 8 Oreo, y su batería soporta hasta 11 horas de reproducción de videos.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0"/>
              </a:spcBef>
              <a:spcAft>
                <a:spcPts val="0"/>
              </a:spcAft>
              <a:buSzPts val="1100"/>
              <a:buChar char="●"/>
            </a:pPr>
            <a:r>
              <a:rPr lang="en-GB"/>
              <a:t>Sony presenta su </a:t>
            </a:r>
            <a:r>
              <a:rPr lang="en-GB"/>
              <a:t>teléfono</a:t>
            </a:r>
            <a:r>
              <a:rPr lang="en-GB"/>
              <a:t> insignia el Xperia XZ2, viene con un nuevo diseño, carga </a:t>
            </a:r>
            <a:r>
              <a:rPr lang="en-GB"/>
              <a:t>inalámbrica</a:t>
            </a:r>
            <a:r>
              <a:rPr lang="en-GB"/>
              <a:t>, una pantalla </a:t>
            </a:r>
            <a:r>
              <a:rPr lang="en-GB"/>
              <a:t>tecnología</a:t>
            </a:r>
            <a:r>
              <a:rPr lang="en-GB"/>
              <a:t> mejorada y orientado en aspectos que ayudan a una mejor usabilidad del celular.</a:t>
            </a:r>
            <a:endParaRPr/>
          </a:p>
          <a:p>
            <a:pPr indent="-298450" lvl="0" marL="457200">
              <a:spcBef>
                <a:spcPts val="0"/>
              </a:spcBef>
              <a:spcAft>
                <a:spcPts val="0"/>
              </a:spcAft>
              <a:buSzPts val="1100"/>
              <a:buChar char="●"/>
            </a:pPr>
            <a:r>
              <a:rPr lang="en-GB"/>
              <a:t>Entre sus caracteristicas  estan un </a:t>
            </a:r>
            <a:r>
              <a:rPr lang="en-GB"/>
              <a:t>escáner</a:t>
            </a:r>
            <a:r>
              <a:rPr lang="en-GB"/>
              <a:t> de huellas circular en la parte posterior mal posicionada, una </a:t>
            </a:r>
            <a:r>
              <a:rPr lang="en-GB"/>
              <a:t>cámara</a:t>
            </a:r>
            <a:r>
              <a:rPr lang="en-GB"/>
              <a:t> posterior de 19 MP que graba a 4K HDR, una </a:t>
            </a:r>
            <a:r>
              <a:rPr lang="en-GB"/>
              <a:t>cámara</a:t>
            </a:r>
            <a:r>
              <a:rPr lang="en-GB"/>
              <a:t> frontal de solo 5 MP para darle espacio a una pantalla </a:t>
            </a:r>
            <a:r>
              <a:rPr lang="en-GB"/>
              <a:t>más</a:t>
            </a:r>
            <a:r>
              <a:rPr lang="en-GB"/>
              <a:t> grande y  una </a:t>
            </a:r>
            <a:r>
              <a:rPr lang="en-GB"/>
              <a:t>batería</a:t>
            </a:r>
            <a:r>
              <a:rPr lang="en-GB"/>
              <a:t> de 3180mAh.</a:t>
            </a:r>
            <a:endParaRPr/>
          </a:p>
          <a:p>
            <a:pPr indent="-298450" lvl="0" marL="457200" rtl="0">
              <a:spcBef>
                <a:spcPts val="0"/>
              </a:spcBef>
              <a:spcAft>
                <a:spcPts val="0"/>
              </a:spcAft>
              <a:buSzPts val="1100"/>
              <a:buChar char="●"/>
            </a:pPr>
            <a:r>
              <a:rPr lang="en-GB"/>
              <a:t>En cuanto a la </a:t>
            </a:r>
            <a:r>
              <a:rPr lang="en-GB"/>
              <a:t>versión</a:t>
            </a:r>
            <a:r>
              <a:rPr lang="en-GB"/>
              <a:t> compacta preserva la mayoria de caracteristicas de la </a:t>
            </a:r>
            <a:r>
              <a:rPr lang="en-GB"/>
              <a:t>versión</a:t>
            </a:r>
            <a:r>
              <a:rPr lang="en-GB"/>
              <a:t> completa y lo que llama mas la atencion es su diseño que parece un </a:t>
            </a:r>
            <a:r>
              <a:rPr lang="en-GB"/>
              <a:t>híbrido</a:t>
            </a:r>
            <a:r>
              <a:rPr lang="en-GB"/>
              <a:t> entre un diseño progresista y la obsesión de antaño con la redondez que recuerda el Iphone original.</a:t>
            </a:r>
            <a:endParaRPr/>
          </a:p>
          <a:p>
            <a:pPr indent="-298450" lvl="0" marL="457200">
              <a:spcBef>
                <a:spcPts val="0"/>
              </a:spcBef>
              <a:spcAft>
                <a:spcPts val="0"/>
              </a:spcAft>
              <a:buSzPts val="1100"/>
              <a:buChar char="●"/>
            </a:pPr>
            <a:r>
              <a:rPr lang="en-GB"/>
              <a:t>En cuanto al </a:t>
            </a:r>
            <a:r>
              <a:rPr lang="en-GB"/>
              <a:t>audífono</a:t>
            </a:r>
            <a:r>
              <a:rPr lang="en-GB"/>
              <a:t>, la premisa que tiene es que se pueda escuchar musica y poder, por ejemplo tener una </a:t>
            </a:r>
            <a:r>
              <a:rPr lang="en-GB"/>
              <a:t>conversación, al mismo tiempo. Es un poco raro, pero tiene potencial.</a:t>
            </a:r>
            <a:r>
              <a:rPr lang="en-GB"/>
              <a:t>  </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LG pr</a:t>
            </a:r>
            <a:r>
              <a:rPr lang="en-GB"/>
              <a:t>esenta una versión mejorada del V30S, con aspectos como mas memoria Ram 6Gb cuando el V60S tiene 4Gb, 128 y 256 gb de memoria interna a comparación de su antecesor que es de 64 y 128 Gb, una cámara posterior de doble lente. </a:t>
            </a:r>
            <a:endParaRPr/>
          </a:p>
          <a:p>
            <a:pPr indent="-298450" lvl="0" marL="457200">
              <a:spcBef>
                <a:spcPts val="0"/>
              </a:spcBef>
              <a:spcAft>
                <a:spcPts val="0"/>
              </a:spcAft>
              <a:buSzPts val="1100"/>
              <a:buChar char="●"/>
            </a:pPr>
            <a:r>
              <a:rPr lang="en-GB"/>
              <a:t>Por lo demás tiene las mismas especificaciones de V60S, su cámara “IA” en realidad es solo una mejora en el software de la cámara, y no tiene un chipset AI dedicado como lo tiene otros </a:t>
            </a:r>
            <a:r>
              <a:rPr lang="en-GB"/>
              <a:t>teléfonos</a:t>
            </a:r>
            <a:r>
              <a:rPr lang="en-GB"/>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Nokia lanzó varios dispositivos este año entre los cuales se encuentran </a:t>
            </a:r>
            <a:endParaRPr/>
          </a:p>
          <a:p>
            <a:pPr indent="-298450" lvl="0" marL="457200" rtl="0">
              <a:spcBef>
                <a:spcPts val="0"/>
              </a:spcBef>
              <a:spcAft>
                <a:spcPts val="0"/>
              </a:spcAft>
              <a:buSzPts val="1100"/>
              <a:buChar char="●"/>
            </a:pPr>
            <a:r>
              <a:rPr lang="en-GB"/>
              <a:t>El Nokia 8110 4G: es un rediseño de un </a:t>
            </a:r>
            <a:r>
              <a:rPr lang="en-GB"/>
              <a:t>clásico</a:t>
            </a:r>
            <a:r>
              <a:rPr lang="en-GB"/>
              <a:t> de Nokia que obtuvo mucha fama en 1999 cuando salió en Matrix, en la </a:t>
            </a:r>
            <a:r>
              <a:rPr lang="en-GB"/>
              <a:t>película</a:t>
            </a:r>
            <a:r>
              <a:rPr lang="en-GB"/>
              <a:t> se modificó para que se deslizará solo, pero este nuevo telefono no tiene esa funcionalidad aunque quieren incluirla en el futuro. Va a costar alrededor de $100 y viene con especificaciones limitadas como memoria de 512 mb de ram y 4gb de almacenamiento, pero con 4g lo que le da un atractivo adicional.</a:t>
            </a:r>
            <a:endParaRPr/>
          </a:p>
          <a:p>
            <a:pPr indent="-298450" lvl="0" marL="457200" rtl="0">
              <a:spcBef>
                <a:spcPts val="0"/>
              </a:spcBef>
              <a:spcAft>
                <a:spcPts val="0"/>
              </a:spcAft>
              <a:buSzPts val="1100"/>
              <a:buChar char="●"/>
            </a:pPr>
            <a:r>
              <a:rPr lang="en-GB"/>
              <a:t>El Nokia 8 Sirocco: sus creadores lo denominan como la máxima declaración de diseño estrella con la última tecnología de pantalla y cámara. Viene con una pantalla de 5.5-inch QHD OLED, un chipset Snapdragon 835, 6GB de RAM, 128GB de almacenamiento, doble </a:t>
            </a:r>
            <a:r>
              <a:rPr lang="en-GB"/>
              <a:t>cámara</a:t>
            </a:r>
            <a:r>
              <a:rPr lang="en-GB"/>
              <a:t> posterior, sensor de huella digital, desbloqueo facial y android Oreo cuenta con Android One la versión “pura” del sistema operativo. va a costar alrededor de $900 un poco elevado de precio teniendo en cuenta que el </a:t>
            </a:r>
            <a:r>
              <a:rPr lang="en-GB"/>
              <a:t>último</a:t>
            </a:r>
            <a:r>
              <a:rPr lang="en-GB"/>
              <a:t> Oneplus tiene </a:t>
            </a:r>
            <a:r>
              <a:rPr lang="en-GB"/>
              <a:t>características</a:t>
            </a:r>
            <a:r>
              <a:rPr lang="en-GB"/>
              <a:t> similares y es mucho </a:t>
            </a:r>
            <a:r>
              <a:rPr lang="en-GB"/>
              <a:t>más</a:t>
            </a:r>
            <a:r>
              <a:rPr lang="en-GB"/>
              <a:t> barato.</a:t>
            </a:r>
            <a:endParaRPr/>
          </a:p>
          <a:p>
            <a:pPr indent="-298450" lvl="0" marL="457200" rtl="0">
              <a:spcBef>
                <a:spcPts val="0"/>
              </a:spcBef>
              <a:spcAft>
                <a:spcPts val="0"/>
              </a:spcAft>
              <a:buSzPts val="1100"/>
              <a:buChar char="●"/>
            </a:pPr>
            <a:r>
              <a:rPr lang="en-GB"/>
              <a:t>El Nokia 7 plus: cuenta con una pantalla de 6 pulgadas, un chipset Snapdragon 660, 4 gb de ram y 3,000mAh de </a:t>
            </a:r>
            <a:r>
              <a:rPr lang="en-GB"/>
              <a:t>batería</a:t>
            </a:r>
            <a:r>
              <a:rPr lang="en-GB"/>
              <a:t> y  Android One Oreo.</a:t>
            </a:r>
            <a:endParaRPr/>
          </a:p>
          <a:p>
            <a:pPr indent="-298450" lvl="0" marL="457200" rtl="0">
              <a:spcBef>
                <a:spcPts val="0"/>
              </a:spcBef>
              <a:spcAft>
                <a:spcPts val="0"/>
              </a:spcAft>
              <a:buSzPts val="1100"/>
              <a:buChar char="●"/>
            </a:pPr>
            <a:r>
              <a:rPr lang="en-GB"/>
              <a:t>El nuevo Nokia 6 es un upgrade del lanzado en el 2017 que significó el regreso de Nokia al mercado de smartphones, es un poco </a:t>
            </a:r>
            <a:r>
              <a:rPr lang="en-GB"/>
              <a:t>más</a:t>
            </a:r>
            <a:r>
              <a:rPr lang="en-GB"/>
              <a:t> caro que su antecesor, pero en </a:t>
            </a:r>
            <a:r>
              <a:rPr lang="en-GB"/>
              <a:t>compensación se le agrega un chipset más poderoso, carga rapida y un diseño más atractivo. Android One.</a:t>
            </a:r>
            <a:endParaRPr/>
          </a:p>
          <a:p>
            <a:pPr indent="-298450" lvl="0" marL="457200">
              <a:spcBef>
                <a:spcPts val="0"/>
              </a:spcBef>
              <a:spcAft>
                <a:spcPts val="0"/>
              </a:spcAft>
              <a:buSzPts val="1100"/>
              <a:buChar char="●"/>
            </a:pPr>
            <a:r>
              <a:rPr lang="en-GB"/>
              <a:t>Por último el Nokia 1: un telefono de gama baja con 1 gb de ram, 8 gb de almacenamiento y 2,150mAh de batería, lo interesante de este telefono es que viene con la versión Go de android Oreo que es la versión para dispositivos con recursos limitados.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Lenovo presenta su Smart Display un speaker que viene a competir con el amazon Echo Show, presenta un potente altavoz, una pantalla grande y brillante, así como todos los beneficios de la tecnología del Asistente de Google, Viene en dos versiones, una con una pantalla más pequeña de 8 pulgadas y otra con una pantalla de 10 pulgadas, el precio del primero es de $199 y el segundo de $249.</a:t>
            </a:r>
            <a:endParaRPr/>
          </a:p>
          <a:p>
            <a:pPr indent="-298450" lvl="0" marL="457200" rtl="0">
              <a:spcBef>
                <a:spcPts val="0"/>
              </a:spcBef>
              <a:spcAft>
                <a:spcPts val="0"/>
              </a:spcAft>
              <a:buSzPts val="1100"/>
              <a:buChar char="●"/>
            </a:pPr>
            <a:r>
              <a:rPr lang="en-GB"/>
              <a:t>La lenovo Yoga 730: hay dos versiones: una versión de 13 pulgadas o una de 15 pulgadas si se está buscando una pantalla más grande, sin embargo no parece ofrecer actualizaciones importantes en la última generación, pero la integración de Alexa y las nuevas características de carga rápida se ven atractivas.</a:t>
            </a:r>
            <a:endParaRPr/>
          </a:p>
          <a:p>
            <a:pPr indent="-298450" lvl="0" marL="457200" rtl="0">
              <a:spcBef>
                <a:spcPts val="0"/>
              </a:spcBef>
              <a:spcAft>
                <a:spcPts val="0"/>
              </a:spcAft>
              <a:buSzPts val="1100"/>
              <a:buChar char="●"/>
            </a:pPr>
            <a:r>
              <a:rPr lang="en-GB"/>
              <a:t>La Lenovo Flex 14: tiene </a:t>
            </a:r>
            <a:r>
              <a:rPr lang="en-GB"/>
              <a:t>características</a:t>
            </a:r>
            <a:r>
              <a:rPr lang="en-GB"/>
              <a:t> competitivas con otras 2 en 1, a nivel de precio es </a:t>
            </a:r>
            <a:r>
              <a:rPr lang="en-GB"/>
              <a:t>más</a:t>
            </a:r>
            <a:r>
              <a:rPr lang="en-GB"/>
              <a:t> barata que la </a:t>
            </a:r>
            <a:r>
              <a:rPr lang="en-GB"/>
              <a:t>versión</a:t>
            </a:r>
            <a:r>
              <a:rPr lang="en-GB"/>
              <a:t> </a:t>
            </a:r>
            <a:r>
              <a:rPr lang="en-GB"/>
              <a:t>más</a:t>
            </a:r>
            <a:r>
              <a:rPr lang="en-GB"/>
              <a:t> pequeña de la Yoga 730 y podría ser una oferta sólida para aquellos que no necesariamente tienen el presupuesto para derrochar en el Yoga 730, pero aún requieren un portátil confiable 2 en 1 que brinde rápidamente tanto en portabilidad como en rendimiento. </a:t>
            </a:r>
            <a:endParaRPr/>
          </a:p>
          <a:p>
            <a:pPr indent="-298450" lvl="0" marL="457200" rtl="0">
              <a:spcBef>
                <a:spcPts val="0"/>
              </a:spcBef>
              <a:spcAft>
                <a:spcPts val="0"/>
              </a:spcAft>
              <a:buSzPts val="1100"/>
              <a:buChar char="●"/>
            </a:pPr>
            <a:r>
              <a:rPr lang="en-GB"/>
              <a:t>Se esperaba que anunciaran el Moto G6, el Moto G6 Plus y el Moto G6 Play, pero no fue así.</a:t>
            </a:r>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Shape 13"/>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Shape 14"/>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Shape 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Shape 63"/>
          <p:cNvSpPr txBox="1"/>
          <p:nvPr>
            <p:ph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Shape 6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Shape 19"/>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Shape 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Shape 2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Shape 32"/>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Shape 33"/>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Shape 37"/>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Shape 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Shape 41"/>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Shape 42"/>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Shape 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Shape 46"/>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Shape 51"/>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Shape 52"/>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Shape 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Shape 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29.jpg"/><Relationship Id="rId5" Type="http://schemas.openxmlformats.org/officeDocument/2006/relationships/image" Target="../media/image25.jpg"/><Relationship Id="rId6"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wDAc83ILXG4" TargetMode="Externa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jp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hyperlink" Target="http://www.youtube.com/watch?v=1Kd05k6Z_Fw" TargetMode="External"/><Relationship Id="rId5"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3Hla9LsYfrg" TargetMode="External"/><Relationship Id="rId4" Type="http://schemas.openxmlformats.org/officeDocument/2006/relationships/image" Target="../media/image7.jpg"/><Relationship Id="rId5" Type="http://schemas.openxmlformats.org/officeDocument/2006/relationships/hyperlink" Target="http://www.youtube.com/watch?v=F6yq6kgOUgQ" TargetMode="External"/><Relationship Id="rId6" Type="http://schemas.openxmlformats.org/officeDocument/2006/relationships/image" Target="../media/image3.jpg"/><Relationship Id="rId7" Type="http://schemas.openxmlformats.org/officeDocument/2006/relationships/hyperlink" Target="http://www.youtube.com/watch?v=eY_XbkU74eo" TargetMode="External"/><Relationship Id="rId8"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15.jpg"/><Relationship Id="rId5" Type="http://schemas.openxmlformats.org/officeDocument/2006/relationships/image" Target="../media/image18.jpg"/><Relationship Id="rId6" Type="http://schemas.openxmlformats.org/officeDocument/2006/relationships/image" Target="../media/image17.jpg"/><Relationship Id="rId7"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22.jpg"/><Relationship Id="rId5"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TECHTALK</a:t>
            </a:r>
            <a:endParaRPr/>
          </a:p>
        </p:txBody>
      </p:sp>
      <p:sp>
        <p:nvSpPr>
          <p:cNvPr id="73" name="Shape 7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Jesus Torres Quesada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GB"/>
              <a:t>Novedades de este año </a:t>
            </a:r>
            <a:endParaRPr/>
          </a:p>
          <a:p>
            <a:pPr indent="0" lvl="0" marL="0">
              <a:spcBef>
                <a:spcPts val="0"/>
              </a:spcBef>
              <a:spcAft>
                <a:spcPts val="0"/>
              </a:spcAft>
              <a:buNone/>
            </a:pPr>
            <a:r>
              <a:t/>
            </a:r>
            <a:endParaRPr/>
          </a:p>
        </p:txBody>
      </p:sp>
      <p:sp>
        <p:nvSpPr>
          <p:cNvPr id="147" name="Shape 147"/>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ZTE</a:t>
            </a:r>
            <a:endParaRPr/>
          </a:p>
          <a:p>
            <a:pPr indent="-317500" lvl="1" marL="914400" rtl="0">
              <a:spcBef>
                <a:spcPts val="0"/>
              </a:spcBef>
              <a:spcAft>
                <a:spcPts val="0"/>
              </a:spcAft>
              <a:buSzPts val="1400"/>
              <a:buChar char="○"/>
            </a:pPr>
            <a:r>
              <a:rPr lang="en-GB" sz="1200">
                <a:solidFill>
                  <a:srgbClr val="333333"/>
                </a:solidFill>
                <a:highlight>
                  <a:srgbClr val="FFFFFF"/>
                </a:highlight>
                <a:latin typeface="Open Sans"/>
                <a:ea typeface="Open Sans"/>
                <a:cs typeface="Open Sans"/>
                <a:sym typeface="Open Sans"/>
              </a:rPr>
              <a:t>ZTE Blade V9</a:t>
            </a:r>
            <a:endParaRPr sz="1200">
              <a:solidFill>
                <a:srgbClr val="333333"/>
              </a:solidFill>
              <a:highlight>
                <a:srgbClr val="FFFFFF"/>
              </a:highlight>
              <a:latin typeface="Open Sans"/>
              <a:ea typeface="Open Sans"/>
              <a:cs typeface="Open Sans"/>
              <a:sym typeface="Open Sans"/>
            </a:endParaRPr>
          </a:p>
          <a:p>
            <a:pPr indent="-304800" lvl="1" marL="914400">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ZTE Blade 9 Vita</a:t>
            </a:r>
            <a:endParaRPr sz="1200">
              <a:solidFill>
                <a:srgbClr val="333333"/>
              </a:solidFill>
              <a:highlight>
                <a:srgbClr val="FFFFFF"/>
              </a:highlight>
              <a:latin typeface="Open Sans"/>
              <a:ea typeface="Open Sans"/>
              <a:cs typeface="Open Sans"/>
              <a:sym typeface="Open Sans"/>
            </a:endParaRPr>
          </a:p>
        </p:txBody>
      </p:sp>
      <p:pic>
        <p:nvPicPr>
          <p:cNvPr id="148" name="Shape 148"/>
          <p:cNvPicPr preferRelativeResize="0"/>
          <p:nvPr/>
        </p:nvPicPr>
        <p:blipFill>
          <a:blip r:embed="rId3">
            <a:alphaModFix/>
          </a:blip>
          <a:stretch>
            <a:fillRect/>
          </a:stretch>
        </p:blipFill>
        <p:spPr>
          <a:xfrm>
            <a:off x="5353875" y="1659199"/>
            <a:ext cx="3565676" cy="2002275"/>
          </a:xfrm>
          <a:prstGeom prst="rect">
            <a:avLst/>
          </a:prstGeom>
          <a:noFill/>
          <a:ln>
            <a:noFill/>
          </a:ln>
        </p:spPr>
      </p:pic>
      <p:pic>
        <p:nvPicPr>
          <p:cNvPr id="149" name="Shape 149"/>
          <p:cNvPicPr preferRelativeResize="0"/>
          <p:nvPr/>
        </p:nvPicPr>
        <p:blipFill>
          <a:blip r:embed="rId4">
            <a:alphaModFix/>
          </a:blip>
          <a:stretch>
            <a:fillRect/>
          </a:stretch>
        </p:blipFill>
        <p:spPr>
          <a:xfrm>
            <a:off x="678750" y="2642475"/>
            <a:ext cx="3185976" cy="179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GB"/>
              <a:t>Novedades de este año </a:t>
            </a:r>
            <a:endParaRPr/>
          </a:p>
          <a:p>
            <a:pPr indent="0" lvl="0" marL="0">
              <a:spcBef>
                <a:spcPts val="0"/>
              </a:spcBef>
              <a:spcAft>
                <a:spcPts val="0"/>
              </a:spcAft>
              <a:buNone/>
            </a:pPr>
            <a:r>
              <a:t/>
            </a:r>
            <a:endParaRPr/>
          </a:p>
        </p:txBody>
      </p:sp>
      <p:sp>
        <p:nvSpPr>
          <p:cNvPr id="155" name="Shape 15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Alcatel</a:t>
            </a:r>
            <a:endParaRPr/>
          </a:p>
          <a:p>
            <a:pPr indent="-317500" lvl="1" marL="914400" rtl="0">
              <a:spcBef>
                <a:spcPts val="0"/>
              </a:spcBef>
              <a:spcAft>
                <a:spcPts val="0"/>
              </a:spcAft>
              <a:buSzPts val="1400"/>
              <a:buChar char="○"/>
            </a:pPr>
            <a:r>
              <a:rPr lang="en-GB" sz="1200">
                <a:solidFill>
                  <a:srgbClr val="333333"/>
                </a:solidFill>
                <a:highlight>
                  <a:srgbClr val="FFFFFF"/>
                </a:highlight>
                <a:latin typeface="Open Sans"/>
                <a:ea typeface="Open Sans"/>
                <a:cs typeface="Open Sans"/>
                <a:sym typeface="Open Sans"/>
              </a:rPr>
              <a:t>Alcatel 5</a:t>
            </a:r>
            <a:endParaRPr sz="1200">
              <a:solidFill>
                <a:srgbClr val="333333"/>
              </a:solidFill>
              <a:highlight>
                <a:srgbClr val="FFFFFF"/>
              </a:highlight>
              <a:latin typeface="Open Sans"/>
              <a:ea typeface="Open Sans"/>
              <a:cs typeface="Open Sans"/>
              <a:sym typeface="Open Sans"/>
            </a:endParaRPr>
          </a:p>
          <a:p>
            <a:pPr indent="-304800" lvl="1" marL="914400" rtl="0">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Alcatel 3</a:t>
            </a:r>
            <a:endParaRPr sz="1200">
              <a:solidFill>
                <a:srgbClr val="333333"/>
              </a:solidFill>
              <a:highlight>
                <a:srgbClr val="FFFFFF"/>
              </a:highlight>
              <a:latin typeface="Open Sans"/>
              <a:ea typeface="Open Sans"/>
              <a:cs typeface="Open Sans"/>
              <a:sym typeface="Open Sans"/>
            </a:endParaRPr>
          </a:p>
          <a:p>
            <a:pPr indent="-304800" lvl="1" marL="914400" rtl="0">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Alcatel 1X</a:t>
            </a:r>
            <a:endParaRPr sz="1200">
              <a:solidFill>
                <a:srgbClr val="333333"/>
              </a:solidFill>
              <a:highlight>
                <a:srgbClr val="FFFFFF"/>
              </a:highlight>
              <a:latin typeface="Open Sans"/>
              <a:ea typeface="Open Sans"/>
              <a:cs typeface="Open Sans"/>
              <a:sym typeface="Open Sans"/>
            </a:endParaRPr>
          </a:p>
          <a:p>
            <a:pPr indent="-304800" lvl="1" marL="914400">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Alcatel 1T</a:t>
            </a:r>
            <a:endParaRPr sz="1200">
              <a:solidFill>
                <a:srgbClr val="333333"/>
              </a:solidFill>
              <a:highlight>
                <a:srgbClr val="FFFFFF"/>
              </a:highlight>
              <a:latin typeface="Open Sans"/>
              <a:ea typeface="Open Sans"/>
              <a:cs typeface="Open Sans"/>
              <a:sym typeface="Open Sans"/>
            </a:endParaRPr>
          </a:p>
        </p:txBody>
      </p:sp>
      <p:pic>
        <p:nvPicPr>
          <p:cNvPr id="156" name="Shape 156" title="Alcatel 5"/>
          <p:cNvPicPr preferRelativeResize="0"/>
          <p:nvPr/>
        </p:nvPicPr>
        <p:blipFill>
          <a:blip r:embed="rId3">
            <a:alphaModFix/>
          </a:blip>
          <a:stretch>
            <a:fillRect/>
          </a:stretch>
        </p:blipFill>
        <p:spPr>
          <a:xfrm>
            <a:off x="5958025" y="1211349"/>
            <a:ext cx="2897900" cy="1627275"/>
          </a:xfrm>
          <a:prstGeom prst="rect">
            <a:avLst/>
          </a:prstGeom>
          <a:noFill/>
          <a:ln>
            <a:noFill/>
          </a:ln>
        </p:spPr>
      </p:pic>
      <p:pic>
        <p:nvPicPr>
          <p:cNvPr id="157" name="Shape 157"/>
          <p:cNvPicPr preferRelativeResize="0"/>
          <p:nvPr/>
        </p:nvPicPr>
        <p:blipFill>
          <a:blip r:embed="rId4">
            <a:alphaModFix/>
          </a:blip>
          <a:stretch>
            <a:fillRect/>
          </a:stretch>
        </p:blipFill>
        <p:spPr>
          <a:xfrm>
            <a:off x="224450" y="1994900"/>
            <a:ext cx="2596201" cy="1457825"/>
          </a:xfrm>
          <a:prstGeom prst="rect">
            <a:avLst/>
          </a:prstGeom>
          <a:noFill/>
          <a:ln>
            <a:noFill/>
          </a:ln>
        </p:spPr>
      </p:pic>
      <p:pic>
        <p:nvPicPr>
          <p:cNvPr id="158" name="Shape 158"/>
          <p:cNvPicPr preferRelativeResize="0"/>
          <p:nvPr/>
        </p:nvPicPr>
        <p:blipFill>
          <a:blip r:embed="rId5">
            <a:alphaModFix/>
          </a:blip>
          <a:stretch>
            <a:fillRect/>
          </a:stretch>
        </p:blipFill>
        <p:spPr>
          <a:xfrm>
            <a:off x="6259725" y="3214196"/>
            <a:ext cx="2596201" cy="1457878"/>
          </a:xfrm>
          <a:prstGeom prst="rect">
            <a:avLst/>
          </a:prstGeom>
          <a:noFill/>
          <a:ln>
            <a:noFill/>
          </a:ln>
        </p:spPr>
      </p:pic>
      <p:pic>
        <p:nvPicPr>
          <p:cNvPr id="159" name="Shape 159"/>
          <p:cNvPicPr preferRelativeResize="0"/>
          <p:nvPr/>
        </p:nvPicPr>
        <p:blipFill>
          <a:blip r:embed="rId6">
            <a:alphaModFix/>
          </a:blip>
          <a:stretch>
            <a:fillRect/>
          </a:stretch>
        </p:blipFill>
        <p:spPr>
          <a:xfrm>
            <a:off x="2894200" y="3361561"/>
            <a:ext cx="2897900" cy="16272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Novedades de este año </a:t>
            </a:r>
            <a:endParaRPr/>
          </a:p>
          <a:p>
            <a:pPr indent="0" lvl="0" marL="0" rtl="0">
              <a:spcBef>
                <a:spcPts val="0"/>
              </a:spcBef>
              <a:spcAft>
                <a:spcPts val="0"/>
              </a:spcAft>
              <a:buNone/>
            </a:pPr>
            <a:r>
              <a:t/>
            </a:r>
            <a:endParaRPr/>
          </a:p>
        </p:txBody>
      </p:sp>
      <p:sp>
        <p:nvSpPr>
          <p:cNvPr id="165" name="Shape 165"/>
          <p:cNvSpPr txBox="1"/>
          <p:nvPr>
            <p:ph idx="1" type="body"/>
          </p:nvPr>
        </p:nvSpPr>
        <p:spPr>
          <a:xfrm>
            <a:off x="2017937" y="15052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Asus</a:t>
            </a:r>
            <a:endParaRPr/>
          </a:p>
          <a:p>
            <a:pPr indent="-304800" lvl="1" marL="914400" rtl="0">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Asus Zenfone 5</a:t>
            </a:r>
            <a:endParaRPr sz="1200">
              <a:solidFill>
                <a:srgbClr val="333333"/>
              </a:solidFill>
              <a:highlight>
                <a:srgbClr val="FFFFFF"/>
              </a:highlight>
              <a:latin typeface="Open Sans"/>
              <a:ea typeface="Open Sans"/>
              <a:cs typeface="Open Sans"/>
              <a:sym typeface="Open Sans"/>
            </a:endParaRPr>
          </a:p>
          <a:p>
            <a:pPr indent="-304800" lvl="1" marL="914400" rtl="0">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Asus Zenfone Max Plus M1</a:t>
            </a:r>
            <a:endParaRPr sz="1200">
              <a:solidFill>
                <a:srgbClr val="333333"/>
              </a:solidFill>
              <a:highlight>
                <a:srgbClr val="FFFFFF"/>
              </a:highlight>
              <a:latin typeface="Open Sans"/>
              <a:ea typeface="Open Sans"/>
              <a:cs typeface="Open Sans"/>
              <a:sym typeface="Open Sans"/>
            </a:endParaRPr>
          </a:p>
          <a:p>
            <a:pPr indent="0" lvl="0" marL="0" rtl="0">
              <a:spcBef>
                <a:spcPts val="1600"/>
              </a:spcBef>
              <a:spcAft>
                <a:spcPts val="1600"/>
              </a:spcAft>
              <a:buNone/>
            </a:pPr>
            <a:r>
              <a:t/>
            </a:r>
            <a:endParaRPr sz="1200">
              <a:solidFill>
                <a:srgbClr val="333333"/>
              </a:solidFill>
              <a:highlight>
                <a:srgbClr val="FFFFFF"/>
              </a:highlight>
              <a:latin typeface="Open Sans"/>
              <a:ea typeface="Open Sans"/>
              <a:cs typeface="Open Sans"/>
              <a:sym typeface="Open Sans"/>
            </a:endParaRPr>
          </a:p>
        </p:txBody>
      </p:sp>
      <p:pic>
        <p:nvPicPr>
          <p:cNvPr id="166" name="Shape 166"/>
          <p:cNvPicPr preferRelativeResize="0"/>
          <p:nvPr/>
        </p:nvPicPr>
        <p:blipFill>
          <a:blip r:embed="rId3">
            <a:alphaModFix/>
          </a:blip>
          <a:stretch>
            <a:fillRect/>
          </a:stretch>
        </p:blipFill>
        <p:spPr>
          <a:xfrm>
            <a:off x="5049550" y="1211350"/>
            <a:ext cx="3853101" cy="2167374"/>
          </a:xfrm>
          <a:prstGeom prst="rect">
            <a:avLst/>
          </a:prstGeom>
          <a:noFill/>
          <a:ln>
            <a:noFill/>
          </a:ln>
        </p:spPr>
      </p:pic>
      <p:pic>
        <p:nvPicPr>
          <p:cNvPr id="167" name="Shape 167"/>
          <p:cNvPicPr preferRelativeResize="0"/>
          <p:nvPr/>
        </p:nvPicPr>
        <p:blipFill>
          <a:blip r:embed="rId4">
            <a:alphaModFix/>
          </a:blip>
          <a:stretch>
            <a:fillRect/>
          </a:stretch>
        </p:blipFill>
        <p:spPr>
          <a:xfrm>
            <a:off x="120675" y="2742900"/>
            <a:ext cx="3302059" cy="185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Novedades de este año </a:t>
            </a:r>
            <a:endParaRPr/>
          </a:p>
          <a:p>
            <a:pPr indent="0" lvl="0" marL="0" rtl="0">
              <a:spcBef>
                <a:spcPts val="0"/>
              </a:spcBef>
              <a:spcAft>
                <a:spcPts val="0"/>
              </a:spcAft>
              <a:buNone/>
            </a:pPr>
            <a:r>
              <a:t/>
            </a:r>
            <a:endParaRPr/>
          </a:p>
        </p:txBody>
      </p:sp>
      <p:sp>
        <p:nvSpPr>
          <p:cNvPr id="173" name="Shape 173"/>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Google</a:t>
            </a:r>
            <a:endParaRPr/>
          </a:p>
          <a:p>
            <a:pPr indent="-304800" lvl="1" marL="914400" rtl="0">
              <a:spcBef>
                <a:spcPts val="0"/>
              </a:spcBef>
              <a:spcAft>
                <a:spcPts val="0"/>
              </a:spcAft>
              <a:buClr>
                <a:srgbClr val="333333"/>
              </a:buClr>
              <a:buSzPts val="1200"/>
              <a:buFont typeface="Open Sans"/>
              <a:buChar char="○"/>
            </a:pPr>
            <a:r>
              <a:rPr lang="en-GB" sz="1200">
                <a:solidFill>
                  <a:srgbClr val="333333"/>
                </a:solidFill>
                <a:highlight>
                  <a:srgbClr val="FFFFFF"/>
                </a:highlight>
                <a:latin typeface="Open Sans"/>
                <a:ea typeface="Open Sans"/>
                <a:cs typeface="Open Sans"/>
                <a:sym typeface="Open Sans"/>
              </a:rPr>
              <a:t>Android Go</a:t>
            </a:r>
            <a:endParaRPr sz="1200">
              <a:solidFill>
                <a:srgbClr val="333333"/>
              </a:solidFill>
              <a:highlight>
                <a:srgbClr val="FFFFFF"/>
              </a:highlight>
              <a:latin typeface="Open Sans"/>
              <a:ea typeface="Open Sans"/>
              <a:cs typeface="Open Sans"/>
              <a:sym typeface="Open Sans"/>
            </a:endParaRPr>
          </a:p>
          <a:p>
            <a:pPr indent="0" lvl="0" marL="0" rtl="0">
              <a:spcBef>
                <a:spcPts val="1600"/>
              </a:spcBef>
              <a:spcAft>
                <a:spcPts val="1600"/>
              </a:spcAft>
              <a:buNone/>
            </a:pPr>
            <a:r>
              <a:t/>
            </a:r>
            <a:endParaRPr sz="1200">
              <a:solidFill>
                <a:srgbClr val="333333"/>
              </a:solidFill>
              <a:highlight>
                <a:srgbClr val="FFFFFF"/>
              </a:highlight>
              <a:latin typeface="Open Sans"/>
              <a:ea typeface="Open Sans"/>
              <a:cs typeface="Open Sans"/>
              <a:sym typeface="Open Sans"/>
            </a:endParaRPr>
          </a:p>
        </p:txBody>
      </p:sp>
      <p:sp>
        <p:nvSpPr>
          <p:cNvPr descr="A powerful experience for entry-level smartphones with 1GB of RAM or less. It’s the best of Android, built with new and reimagined Google apps, so even the most affordable Android smartphones are lean, fast and safer than ever before.  Learn more about Android Oreo (Go edition): https://www.android.com/oreo/go-edition  Discover some of the smartphones running Android Oreo (Go edition), announced at Mobile World Congress 2018: https://goo.gl/JBQGR3   Follow us on: Instagram: https://instagram.com/Android  Twitter: https://twitter.com/Android Facebook: https://www.facebook.com/AndroidOfficial" id="174" name="Shape 174" title="Android Oreo (Go edition): Ready. Set. Go.">
            <a:hlinkClick r:id="rId3"/>
          </p:cNvPr>
          <p:cNvSpPr/>
          <p:nvPr/>
        </p:nvSpPr>
        <p:spPr>
          <a:xfrm>
            <a:off x="4488200" y="1211350"/>
            <a:ext cx="4572000" cy="3429000"/>
          </a:xfrm>
          <a:prstGeom prst="rect">
            <a:avLst/>
          </a:prstGeom>
          <a:blipFill>
            <a:blip r:embed="rId4">
              <a:alphaModFix/>
            </a:blip>
            <a:stretch>
              <a:fillRect/>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Otras aspectos</a:t>
            </a:r>
            <a:endParaRPr/>
          </a:p>
        </p:txBody>
      </p:sp>
      <p:sp>
        <p:nvSpPr>
          <p:cNvPr id="180" name="Shape 18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Se asoma </a:t>
            </a:r>
            <a:r>
              <a:rPr lang="en-GB"/>
              <a:t>más</a:t>
            </a:r>
            <a:r>
              <a:rPr lang="en-GB"/>
              <a:t> el 5G con demostraciones de su posible poder de alcance.</a:t>
            </a:r>
            <a:endParaRPr/>
          </a:p>
          <a:p>
            <a:pPr indent="-342900" lvl="0" marL="457200" rtl="0">
              <a:spcBef>
                <a:spcPts val="0"/>
              </a:spcBef>
              <a:spcAft>
                <a:spcPts val="0"/>
              </a:spcAft>
              <a:buSzPts val="1800"/>
              <a:buChar char="●"/>
            </a:pPr>
            <a:r>
              <a:rPr lang="en-GB"/>
              <a:t>Las tecnologías para la conectividad al carro con </a:t>
            </a:r>
            <a:r>
              <a:rPr lang="en-GB"/>
              <a:t>SEAT, BMW, Mercedes Benz.</a:t>
            </a:r>
            <a:endParaRPr/>
          </a:p>
          <a:p>
            <a:pPr indent="-342900" lvl="0" marL="457200" rtl="0">
              <a:spcBef>
                <a:spcPts val="0"/>
              </a:spcBef>
              <a:spcAft>
                <a:spcPts val="0"/>
              </a:spcAft>
              <a:buSzPts val="1800"/>
              <a:buChar char="●"/>
            </a:pPr>
            <a:r>
              <a:rPr lang="en-GB"/>
              <a:t>Smart TVs como samsung, LG y Xiami.</a:t>
            </a:r>
            <a:endParaRPr/>
          </a:p>
          <a:p>
            <a:pPr indent="-342900" lvl="0" marL="457200">
              <a:spcBef>
                <a:spcPts val="0"/>
              </a:spcBef>
              <a:spcAft>
                <a:spcPts val="0"/>
              </a:spcAft>
              <a:buSzPts val="1800"/>
              <a:buChar char="●"/>
            </a:pPr>
            <a:r>
              <a:rPr lang="en-GB"/>
              <a:t>Dispositivos para smart home.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Copa Mundial Rusia 2018</a:t>
            </a:r>
            <a:endParaRPr/>
          </a:p>
        </p:txBody>
      </p:sp>
      <p:pic>
        <p:nvPicPr>
          <p:cNvPr id="186" name="Shape 186"/>
          <p:cNvPicPr preferRelativeResize="0"/>
          <p:nvPr/>
        </p:nvPicPr>
        <p:blipFill>
          <a:blip r:embed="rId3">
            <a:alphaModFix/>
          </a:blip>
          <a:stretch>
            <a:fillRect/>
          </a:stretch>
        </p:blipFill>
        <p:spPr>
          <a:xfrm>
            <a:off x="2548225" y="1365650"/>
            <a:ext cx="4047550" cy="3205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Algunos aspectos </a:t>
            </a:r>
            <a:endParaRPr/>
          </a:p>
        </p:txBody>
      </p:sp>
      <p:sp>
        <p:nvSpPr>
          <p:cNvPr id="192" name="Shape 192"/>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V</a:t>
            </a:r>
            <a:r>
              <a:rPr lang="en-GB"/>
              <a:t>igésima primera edición</a:t>
            </a:r>
            <a:endParaRPr/>
          </a:p>
          <a:p>
            <a:pPr indent="-342900" lvl="0" marL="457200" rtl="0">
              <a:spcBef>
                <a:spcPts val="0"/>
              </a:spcBef>
              <a:spcAft>
                <a:spcPts val="0"/>
              </a:spcAft>
              <a:buSzPts val="1800"/>
              <a:buChar char="●"/>
            </a:pPr>
            <a:r>
              <a:rPr lang="en-GB"/>
              <a:t>14 de junio y el 15 de julio de 2018</a:t>
            </a:r>
            <a:endParaRPr/>
          </a:p>
          <a:p>
            <a:pPr indent="-342900" lvl="0" marL="457200" rtl="0">
              <a:spcBef>
                <a:spcPts val="0"/>
              </a:spcBef>
              <a:spcAft>
                <a:spcPts val="0"/>
              </a:spcAft>
              <a:buSzPts val="1800"/>
              <a:buChar char="●"/>
            </a:pPr>
            <a:r>
              <a:rPr lang="en-GB"/>
              <a:t>Primera vez que un país de Europa Oriental organiza el campeonato</a:t>
            </a:r>
            <a:endParaRPr/>
          </a:p>
          <a:p>
            <a:pPr indent="-342900" lvl="0" marL="457200">
              <a:spcBef>
                <a:spcPts val="0"/>
              </a:spcBef>
              <a:spcAft>
                <a:spcPts val="0"/>
              </a:spcAft>
              <a:buSzPts val="1800"/>
              <a:buChar char="●"/>
            </a:pPr>
            <a:r>
              <a:rPr lang="en-GB"/>
              <a:t>Se seleccionó como sede  en Zúrich (Suiza) el 2 de diciembre de 2010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Sedes </a:t>
            </a:r>
            <a:endParaRPr/>
          </a:p>
        </p:txBody>
      </p:sp>
      <p:sp>
        <p:nvSpPr>
          <p:cNvPr id="198" name="Shape 198"/>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Moscow </a:t>
            </a:r>
            <a:endParaRPr/>
          </a:p>
          <a:p>
            <a:pPr indent="0" lvl="0" marL="0">
              <a:spcBef>
                <a:spcPts val="1600"/>
              </a:spcBef>
              <a:spcAft>
                <a:spcPts val="1600"/>
              </a:spcAft>
              <a:buNone/>
            </a:pPr>
            <a:r>
              <a:rPr lang="en-GB"/>
              <a:t>Estadio Luzhniki  				Otkrytie Arena</a:t>
            </a:r>
            <a:endParaRPr/>
          </a:p>
        </p:txBody>
      </p:sp>
      <p:pic>
        <p:nvPicPr>
          <p:cNvPr id="199" name="Shape 199"/>
          <p:cNvPicPr preferRelativeResize="0"/>
          <p:nvPr/>
        </p:nvPicPr>
        <p:blipFill>
          <a:blip r:embed="rId3">
            <a:alphaModFix/>
          </a:blip>
          <a:stretch>
            <a:fillRect/>
          </a:stretch>
        </p:blipFill>
        <p:spPr>
          <a:xfrm>
            <a:off x="628200" y="2185575"/>
            <a:ext cx="3790376" cy="2607175"/>
          </a:xfrm>
          <a:prstGeom prst="rect">
            <a:avLst/>
          </a:prstGeom>
          <a:noFill/>
          <a:ln>
            <a:noFill/>
          </a:ln>
        </p:spPr>
      </p:pic>
      <p:pic>
        <p:nvPicPr>
          <p:cNvPr id="200" name="Shape 200"/>
          <p:cNvPicPr preferRelativeResize="0"/>
          <p:nvPr/>
        </p:nvPicPr>
        <p:blipFill>
          <a:blip r:embed="rId4">
            <a:alphaModFix/>
          </a:blip>
          <a:stretch>
            <a:fillRect/>
          </a:stretch>
        </p:blipFill>
        <p:spPr>
          <a:xfrm>
            <a:off x="4813654" y="2185566"/>
            <a:ext cx="3790376" cy="25182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Sedes</a:t>
            </a:r>
            <a:endParaRPr/>
          </a:p>
        </p:txBody>
      </p:sp>
      <p:sp>
        <p:nvSpPr>
          <p:cNvPr id="206" name="Shape 206"/>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San Petersburgo</a:t>
            </a:r>
            <a:endParaRPr/>
          </a:p>
          <a:p>
            <a:pPr indent="0" lvl="0" marL="0" rtl="0">
              <a:spcBef>
                <a:spcPts val="1600"/>
              </a:spcBef>
              <a:spcAft>
                <a:spcPts val="0"/>
              </a:spcAft>
              <a:buNone/>
            </a:pPr>
            <a:r>
              <a:rPr lang="en-GB"/>
              <a:t>			Estadio de San Petersburgo</a:t>
            </a:r>
            <a:endParaRPr/>
          </a:p>
          <a:p>
            <a:pPr indent="0" lvl="0" marL="0">
              <a:spcBef>
                <a:spcPts val="1600"/>
              </a:spcBef>
              <a:spcAft>
                <a:spcPts val="1600"/>
              </a:spcAft>
              <a:buNone/>
            </a:pPr>
            <a:r>
              <a:t/>
            </a:r>
            <a:endParaRPr/>
          </a:p>
        </p:txBody>
      </p:sp>
      <p:pic>
        <p:nvPicPr>
          <p:cNvPr id="207" name="Shape 207"/>
          <p:cNvPicPr preferRelativeResize="0"/>
          <p:nvPr/>
        </p:nvPicPr>
        <p:blipFill>
          <a:blip r:embed="rId3">
            <a:alphaModFix/>
          </a:blip>
          <a:stretch>
            <a:fillRect/>
          </a:stretch>
        </p:blipFill>
        <p:spPr>
          <a:xfrm>
            <a:off x="3728200" y="2093650"/>
            <a:ext cx="4161577" cy="2773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Sedes</a:t>
            </a:r>
            <a:endParaRPr/>
          </a:p>
        </p:txBody>
      </p:sp>
      <p:sp>
        <p:nvSpPr>
          <p:cNvPr id="213" name="Shape 213"/>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Kaliningrado</a:t>
            </a:r>
            <a:endParaRPr/>
          </a:p>
          <a:p>
            <a:pPr indent="0" lvl="0" marL="0" rtl="0">
              <a:spcBef>
                <a:spcPts val="1600"/>
              </a:spcBef>
              <a:spcAft>
                <a:spcPts val="0"/>
              </a:spcAft>
              <a:buNone/>
            </a:pPr>
            <a:r>
              <a:rPr lang="en-GB"/>
              <a:t>			</a:t>
            </a:r>
            <a:r>
              <a:rPr lang="en-GB"/>
              <a:t>Estadio de Kaliningrado</a:t>
            </a:r>
            <a:endParaRPr/>
          </a:p>
          <a:p>
            <a:pPr indent="0" lvl="0" marL="0" rtl="0">
              <a:spcBef>
                <a:spcPts val="1600"/>
              </a:spcBef>
              <a:spcAft>
                <a:spcPts val="1600"/>
              </a:spcAft>
              <a:buNone/>
            </a:pPr>
            <a:r>
              <a:t/>
            </a:r>
            <a:endParaRPr/>
          </a:p>
        </p:txBody>
      </p:sp>
      <p:pic>
        <p:nvPicPr>
          <p:cNvPr id="214" name="Shape 214"/>
          <p:cNvPicPr preferRelativeResize="0"/>
          <p:nvPr/>
        </p:nvPicPr>
        <p:blipFill rotWithShape="1">
          <a:blip r:embed="rId3">
            <a:alphaModFix/>
          </a:blip>
          <a:srcRect b="0" l="0" r="0" t="0"/>
          <a:stretch/>
        </p:blipFill>
        <p:spPr>
          <a:xfrm>
            <a:off x="3728200" y="2093650"/>
            <a:ext cx="4161577" cy="277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Mobile World Congress	MWC</a:t>
            </a:r>
            <a:endParaRPr/>
          </a:p>
        </p:txBody>
      </p:sp>
      <p:sp>
        <p:nvSpPr>
          <p:cNvPr id="79" name="Shape 79"/>
          <p:cNvSpPr txBox="1"/>
          <p:nvPr>
            <p:ph idx="1" type="body"/>
          </p:nvPr>
        </p:nvSpPr>
        <p:spPr>
          <a:xfrm>
            <a:off x="2400262" y="134880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Que es?</a:t>
            </a:r>
            <a:endParaRPr/>
          </a:p>
          <a:p>
            <a:pPr indent="-317500" lvl="1" marL="914400" rtl="0">
              <a:spcBef>
                <a:spcPts val="0"/>
              </a:spcBef>
              <a:spcAft>
                <a:spcPts val="0"/>
              </a:spcAft>
              <a:buSzPts val="1400"/>
              <a:buChar char="○"/>
            </a:pPr>
            <a:r>
              <a:rPr lang="en-GB"/>
              <a:t>Es uno de los </a:t>
            </a:r>
            <a:r>
              <a:rPr lang="en-GB"/>
              <a:t>más</a:t>
            </a:r>
            <a:r>
              <a:rPr lang="en-GB"/>
              <a:t> grandes eventos en el mundo </a:t>
            </a:r>
            <a:r>
              <a:rPr lang="en-GB"/>
              <a:t>móvil</a:t>
            </a:r>
            <a:r>
              <a:rPr lang="en-GB"/>
              <a:t>.</a:t>
            </a:r>
            <a:endParaRPr/>
          </a:p>
          <a:p>
            <a:pPr indent="-317500" lvl="1" marL="914400" rtl="0">
              <a:spcBef>
                <a:spcPts val="0"/>
              </a:spcBef>
              <a:spcAft>
                <a:spcPts val="0"/>
              </a:spcAft>
              <a:buSzPts val="1400"/>
              <a:buChar char="○"/>
            </a:pPr>
            <a:r>
              <a:rPr lang="en-GB"/>
              <a:t>Las grandes </a:t>
            </a:r>
            <a:r>
              <a:rPr lang="en-GB"/>
              <a:t>compañías</a:t>
            </a:r>
            <a:r>
              <a:rPr lang="en-GB"/>
              <a:t> de dispositivos </a:t>
            </a:r>
            <a:r>
              <a:rPr lang="en-GB"/>
              <a:t>móviles</a:t>
            </a:r>
            <a:r>
              <a:rPr lang="en-GB"/>
              <a:t> presentan sus </a:t>
            </a:r>
            <a:r>
              <a:rPr lang="en-GB"/>
              <a:t>innovaciones</a:t>
            </a:r>
            <a:r>
              <a:rPr lang="en-GB"/>
              <a:t> en este congreso, 107000 asistentes.</a:t>
            </a:r>
            <a:endParaRPr/>
          </a:p>
          <a:p>
            <a:pPr indent="-317500" lvl="1" marL="914400" rtl="0">
              <a:spcBef>
                <a:spcPts val="0"/>
              </a:spcBef>
              <a:spcAft>
                <a:spcPts val="0"/>
              </a:spcAft>
              <a:buSzPts val="1400"/>
              <a:buChar char="○"/>
            </a:pPr>
            <a:r>
              <a:rPr lang="en-GB"/>
              <a:t>Entre las </a:t>
            </a:r>
            <a:r>
              <a:rPr lang="en-GB"/>
              <a:t>más</a:t>
            </a:r>
            <a:r>
              <a:rPr lang="en-GB"/>
              <a:t> importantes empresas que se presentaron este año </a:t>
            </a:r>
            <a:r>
              <a:rPr lang="en-GB"/>
              <a:t>están Samsung, Huawei, Sony, LG, Nokia, Lenovo, ZTE, Alcatel, Asus y Google.</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pic>
        <p:nvPicPr>
          <p:cNvPr id="80" name="Shape 80"/>
          <p:cNvPicPr preferRelativeResize="0"/>
          <p:nvPr/>
        </p:nvPicPr>
        <p:blipFill>
          <a:blip r:embed="rId3">
            <a:alphaModFix/>
          </a:blip>
          <a:stretch>
            <a:fillRect/>
          </a:stretch>
        </p:blipFill>
        <p:spPr>
          <a:xfrm>
            <a:off x="1284700" y="3232125"/>
            <a:ext cx="7437150" cy="1653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Sedes</a:t>
            </a:r>
            <a:endParaRPr/>
          </a:p>
        </p:txBody>
      </p:sp>
      <p:sp>
        <p:nvSpPr>
          <p:cNvPr id="220" name="Shape 220"/>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Kazán</a:t>
            </a:r>
            <a:endParaRPr/>
          </a:p>
          <a:p>
            <a:pPr indent="0" lvl="0" marL="0" rtl="0">
              <a:spcBef>
                <a:spcPts val="1600"/>
              </a:spcBef>
              <a:spcAft>
                <a:spcPts val="0"/>
              </a:spcAft>
              <a:buNone/>
            </a:pPr>
            <a:r>
              <a:rPr lang="en-GB"/>
              <a:t>			</a:t>
            </a:r>
            <a:r>
              <a:rPr lang="en-GB"/>
              <a:t>Kazán Arena</a:t>
            </a:r>
            <a:endParaRPr/>
          </a:p>
          <a:p>
            <a:pPr indent="0" lvl="0" marL="0" rtl="0">
              <a:spcBef>
                <a:spcPts val="1600"/>
              </a:spcBef>
              <a:spcAft>
                <a:spcPts val="1600"/>
              </a:spcAft>
              <a:buNone/>
            </a:pPr>
            <a:r>
              <a:t/>
            </a:r>
            <a:endParaRPr/>
          </a:p>
        </p:txBody>
      </p:sp>
      <p:pic>
        <p:nvPicPr>
          <p:cNvPr id="221" name="Shape 221"/>
          <p:cNvPicPr preferRelativeResize="0"/>
          <p:nvPr/>
        </p:nvPicPr>
        <p:blipFill rotWithShape="1">
          <a:blip r:embed="rId3">
            <a:alphaModFix/>
          </a:blip>
          <a:srcRect b="5571" l="0" r="0" t="5562"/>
          <a:stretch/>
        </p:blipFill>
        <p:spPr>
          <a:xfrm>
            <a:off x="3728200" y="2093650"/>
            <a:ext cx="4161578" cy="2773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Sedes</a:t>
            </a:r>
            <a:endParaRPr/>
          </a:p>
        </p:txBody>
      </p:sp>
      <p:sp>
        <p:nvSpPr>
          <p:cNvPr id="227" name="Shape 227"/>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Nizhni Nóvgorod</a:t>
            </a:r>
            <a:endParaRPr/>
          </a:p>
          <a:p>
            <a:pPr indent="0" lvl="0" marL="0" rtl="0">
              <a:spcBef>
                <a:spcPts val="1600"/>
              </a:spcBef>
              <a:spcAft>
                <a:spcPts val="0"/>
              </a:spcAft>
              <a:buNone/>
            </a:pPr>
            <a:r>
              <a:rPr lang="en-GB"/>
              <a:t>			</a:t>
            </a:r>
            <a:r>
              <a:rPr lang="en-GB"/>
              <a:t>Estadio de Nizhni Nóvgorod</a:t>
            </a:r>
            <a:endParaRPr/>
          </a:p>
          <a:p>
            <a:pPr indent="0" lvl="0" marL="0" rtl="0">
              <a:spcBef>
                <a:spcPts val="1600"/>
              </a:spcBef>
              <a:spcAft>
                <a:spcPts val="1600"/>
              </a:spcAft>
              <a:buNone/>
            </a:pPr>
            <a:r>
              <a:t/>
            </a:r>
            <a:endParaRPr/>
          </a:p>
        </p:txBody>
      </p:sp>
      <p:pic>
        <p:nvPicPr>
          <p:cNvPr id="228" name="Shape 228"/>
          <p:cNvPicPr preferRelativeResize="0"/>
          <p:nvPr/>
        </p:nvPicPr>
        <p:blipFill rotWithShape="1">
          <a:blip r:embed="rId3">
            <a:alphaModFix/>
          </a:blip>
          <a:srcRect b="5556" l="0" r="0" t="5547"/>
          <a:stretch/>
        </p:blipFill>
        <p:spPr>
          <a:xfrm>
            <a:off x="3728200" y="2093650"/>
            <a:ext cx="4161576" cy="2773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Sedes</a:t>
            </a:r>
            <a:endParaRPr/>
          </a:p>
        </p:txBody>
      </p:sp>
      <p:sp>
        <p:nvSpPr>
          <p:cNvPr id="234" name="Shape 234"/>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Samara</a:t>
            </a:r>
            <a:endParaRPr/>
          </a:p>
          <a:p>
            <a:pPr indent="0" lvl="0" marL="0" rtl="0">
              <a:spcBef>
                <a:spcPts val="1600"/>
              </a:spcBef>
              <a:spcAft>
                <a:spcPts val="0"/>
              </a:spcAft>
              <a:buNone/>
            </a:pPr>
            <a:r>
              <a:rPr lang="en-GB"/>
              <a:t>			</a:t>
            </a:r>
            <a:r>
              <a:rPr lang="en-GB"/>
              <a:t>Samara Arena</a:t>
            </a:r>
            <a:endParaRPr/>
          </a:p>
          <a:p>
            <a:pPr indent="0" lvl="0" marL="0" rtl="0">
              <a:spcBef>
                <a:spcPts val="1600"/>
              </a:spcBef>
              <a:spcAft>
                <a:spcPts val="1600"/>
              </a:spcAft>
              <a:buNone/>
            </a:pPr>
            <a:r>
              <a:t/>
            </a:r>
            <a:endParaRPr/>
          </a:p>
        </p:txBody>
      </p:sp>
      <p:pic>
        <p:nvPicPr>
          <p:cNvPr id="235" name="Shape 235"/>
          <p:cNvPicPr preferRelativeResize="0"/>
          <p:nvPr/>
        </p:nvPicPr>
        <p:blipFill rotWithShape="1">
          <a:blip r:embed="rId3">
            <a:alphaModFix/>
          </a:blip>
          <a:srcRect b="0" l="7191" r="7199" t="0"/>
          <a:stretch/>
        </p:blipFill>
        <p:spPr>
          <a:xfrm>
            <a:off x="3728200" y="2093650"/>
            <a:ext cx="4161576" cy="2773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Sedes</a:t>
            </a:r>
            <a:endParaRPr/>
          </a:p>
        </p:txBody>
      </p:sp>
      <p:sp>
        <p:nvSpPr>
          <p:cNvPr id="241" name="Shape 241"/>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Volgogrado</a:t>
            </a:r>
            <a:endParaRPr/>
          </a:p>
          <a:p>
            <a:pPr indent="0" lvl="0" marL="0" rtl="0">
              <a:spcBef>
                <a:spcPts val="1600"/>
              </a:spcBef>
              <a:spcAft>
                <a:spcPts val="0"/>
              </a:spcAft>
              <a:buNone/>
            </a:pPr>
            <a:r>
              <a:rPr lang="en-GB"/>
              <a:t>			</a:t>
            </a:r>
            <a:r>
              <a:rPr lang="en-GB"/>
              <a:t>Volgogrado Arena</a:t>
            </a:r>
            <a:endParaRPr/>
          </a:p>
          <a:p>
            <a:pPr indent="0" lvl="0" marL="0" rtl="0">
              <a:spcBef>
                <a:spcPts val="1600"/>
              </a:spcBef>
              <a:spcAft>
                <a:spcPts val="1600"/>
              </a:spcAft>
              <a:buNone/>
            </a:pPr>
            <a:r>
              <a:t/>
            </a:r>
            <a:endParaRPr/>
          </a:p>
        </p:txBody>
      </p:sp>
      <p:pic>
        <p:nvPicPr>
          <p:cNvPr id="242" name="Shape 242"/>
          <p:cNvPicPr preferRelativeResize="0"/>
          <p:nvPr/>
        </p:nvPicPr>
        <p:blipFill rotWithShape="1">
          <a:blip r:embed="rId3">
            <a:alphaModFix/>
          </a:blip>
          <a:srcRect b="9" l="0" r="0" t="9"/>
          <a:stretch/>
        </p:blipFill>
        <p:spPr>
          <a:xfrm>
            <a:off x="3728200" y="2093650"/>
            <a:ext cx="4161576" cy="2773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Sedes</a:t>
            </a:r>
            <a:endParaRPr/>
          </a:p>
        </p:txBody>
      </p:sp>
      <p:sp>
        <p:nvSpPr>
          <p:cNvPr id="248" name="Shape 248"/>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Saransk</a:t>
            </a:r>
            <a:endParaRPr/>
          </a:p>
          <a:p>
            <a:pPr indent="0" lvl="0" marL="0" rtl="0">
              <a:spcBef>
                <a:spcPts val="1600"/>
              </a:spcBef>
              <a:spcAft>
                <a:spcPts val="0"/>
              </a:spcAft>
              <a:buNone/>
            </a:pPr>
            <a:r>
              <a:rPr lang="en-GB"/>
              <a:t>			</a:t>
            </a:r>
            <a:r>
              <a:rPr lang="en-GB"/>
              <a:t>Mordovia Arena</a:t>
            </a:r>
            <a:endParaRPr/>
          </a:p>
          <a:p>
            <a:pPr indent="0" lvl="0" marL="0" rtl="0">
              <a:spcBef>
                <a:spcPts val="1600"/>
              </a:spcBef>
              <a:spcAft>
                <a:spcPts val="1600"/>
              </a:spcAft>
              <a:buNone/>
            </a:pPr>
            <a:r>
              <a:t/>
            </a:r>
            <a:endParaRPr/>
          </a:p>
        </p:txBody>
      </p:sp>
      <p:pic>
        <p:nvPicPr>
          <p:cNvPr id="249" name="Shape 249"/>
          <p:cNvPicPr preferRelativeResize="0"/>
          <p:nvPr/>
        </p:nvPicPr>
        <p:blipFill rotWithShape="1">
          <a:blip r:embed="rId3">
            <a:alphaModFix/>
          </a:blip>
          <a:srcRect b="0" l="6739" r="6739" t="0"/>
          <a:stretch/>
        </p:blipFill>
        <p:spPr>
          <a:xfrm>
            <a:off x="3728200" y="2093650"/>
            <a:ext cx="4161576" cy="2773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Sedes</a:t>
            </a:r>
            <a:endParaRPr/>
          </a:p>
        </p:txBody>
      </p:sp>
      <p:sp>
        <p:nvSpPr>
          <p:cNvPr id="255" name="Shape 255"/>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 Rostov del Don</a:t>
            </a:r>
            <a:endParaRPr/>
          </a:p>
          <a:p>
            <a:pPr indent="0" lvl="0" marL="0" rtl="0">
              <a:spcBef>
                <a:spcPts val="1600"/>
              </a:spcBef>
              <a:spcAft>
                <a:spcPts val="0"/>
              </a:spcAft>
              <a:buNone/>
            </a:pPr>
            <a:r>
              <a:rPr lang="en-GB"/>
              <a:t>			</a:t>
            </a:r>
            <a:r>
              <a:rPr lang="en-GB"/>
              <a:t>Rostov Arena</a:t>
            </a:r>
            <a:endParaRPr/>
          </a:p>
          <a:p>
            <a:pPr indent="0" lvl="0" marL="0" rtl="0">
              <a:spcBef>
                <a:spcPts val="1600"/>
              </a:spcBef>
              <a:spcAft>
                <a:spcPts val="1600"/>
              </a:spcAft>
              <a:buNone/>
            </a:pPr>
            <a:r>
              <a:t/>
            </a:r>
            <a:endParaRPr/>
          </a:p>
        </p:txBody>
      </p:sp>
      <p:pic>
        <p:nvPicPr>
          <p:cNvPr id="256" name="Shape 256"/>
          <p:cNvPicPr preferRelativeResize="0"/>
          <p:nvPr/>
        </p:nvPicPr>
        <p:blipFill rotWithShape="1">
          <a:blip r:embed="rId3">
            <a:alphaModFix/>
          </a:blip>
          <a:srcRect b="0" l="3712" r="3712" t="0"/>
          <a:stretch/>
        </p:blipFill>
        <p:spPr>
          <a:xfrm>
            <a:off x="3728200" y="2093650"/>
            <a:ext cx="4161577" cy="2773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Sedes</a:t>
            </a:r>
            <a:endParaRPr/>
          </a:p>
        </p:txBody>
      </p:sp>
      <p:sp>
        <p:nvSpPr>
          <p:cNvPr id="262" name="Shape 262"/>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 </a:t>
            </a:r>
            <a:r>
              <a:rPr lang="en-GB"/>
              <a:t>Sochi</a:t>
            </a:r>
            <a:endParaRPr/>
          </a:p>
          <a:p>
            <a:pPr indent="0" lvl="0" marL="0" rtl="0">
              <a:spcBef>
                <a:spcPts val="1600"/>
              </a:spcBef>
              <a:spcAft>
                <a:spcPts val="0"/>
              </a:spcAft>
              <a:buNone/>
            </a:pPr>
            <a:r>
              <a:rPr lang="en-GB"/>
              <a:t>			</a:t>
            </a:r>
            <a:r>
              <a:rPr lang="en-GB"/>
              <a:t>Estadio Fisht</a:t>
            </a:r>
            <a:endParaRPr/>
          </a:p>
          <a:p>
            <a:pPr indent="0" lvl="0" marL="0" rtl="0">
              <a:spcBef>
                <a:spcPts val="1600"/>
              </a:spcBef>
              <a:spcAft>
                <a:spcPts val="1600"/>
              </a:spcAft>
              <a:buNone/>
            </a:pPr>
            <a:r>
              <a:t/>
            </a:r>
            <a:endParaRPr/>
          </a:p>
        </p:txBody>
      </p:sp>
      <p:pic>
        <p:nvPicPr>
          <p:cNvPr id="263" name="Shape 263"/>
          <p:cNvPicPr preferRelativeResize="0"/>
          <p:nvPr/>
        </p:nvPicPr>
        <p:blipFill rotWithShape="1">
          <a:blip r:embed="rId3">
            <a:alphaModFix/>
          </a:blip>
          <a:srcRect b="29" l="0" r="0" t="29"/>
          <a:stretch/>
        </p:blipFill>
        <p:spPr>
          <a:xfrm>
            <a:off x="3728200" y="2093650"/>
            <a:ext cx="4161576" cy="2773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Sedes</a:t>
            </a:r>
            <a:endParaRPr/>
          </a:p>
        </p:txBody>
      </p:sp>
      <p:sp>
        <p:nvSpPr>
          <p:cNvPr id="269" name="Shape 269"/>
          <p:cNvSpPr txBox="1"/>
          <p:nvPr>
            <p:ph idx="1" type="body"/>
          </p:nvPr>
        </p:nvSpPr>
        <p:spPr>
          <a:xfrm>
            <a:off x="2400262" y="1211351"/>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 </a:t>
            </a:r>
            <a:r>
              <a:rPr lang="en-GB"/>
              <a:t>Ekaterimburgo</a:t>
            </a:r>
            <a:endParaRPr/>
          </a:p>
          <a:p>
            <a:pPr indent="0" lvl="0" marL="0" rtl="0">
              <a:spcBef>
                <a:spcPts val="1600"/>
              </a:spcBef>
              <a:spcAft>
                <a:spcPts val="0"/>
              </a:spcAft>
              <a:buNone/>
            </a:pPr>
            <a:r>
              <a:rPr lang="en-GB"/>
              <a:t>			</a:t>
            </a:r>
            <a:r>
              <a:rPr lang="en-GB"/>
              <a:t>Ekaterimburgo Arena</a:t>
            </a:r>
            <a:endParaRPr/>
          </a:p>
          <a:p>
            <a:pPr indent="0" lvl="0" marL="0" rtl="0">
              <a:spcBef>
                <a:spcPts val="1600"/>
              </a:spcBef>
              <a:spcAft>
                <a:spcPts val="1600"/>
              </a:spcAft>
              <a:buNone/>
            </a:pPr>
            <a:r>
              <a:t/>
            </a:r>
            <a:endParaRPr/>
          </a:p>
        </p:txBody>
      </p:sp>
      <p:pic>
        <p:nvPicPr>
          <p:cNvPr id="270" name="Shape 270"/>
          <p:cNvPicPr preferRelativeResize="0"/>
          <p:nvPr/>
        </p:nvPicPr>
        <p:blipFill rotWithShape="1">
          <a:blip r:embed="rId3">
            <a:alphaModFix/>
          </a:blip>
          <a:srcRect b="0" l="2866" r="2856" t="0"/>
          <a:stretch/>
        </p:blipFill>
        <p:spPr>
          <a:xfrm>
            <a:off x="3728200" y="2093650"/>
            <a:ext cx="4161577" cy="27736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Mascota</a:t>
            </a:r>
            <a:endParaRPr/>
          </a:p>
        </p:txBody>
      </p:sp>
      <p:sp>
        <p:nvSpPr>
          <p:cNvPr id="276" name="Shape 27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Se llama Zabivaka: </a:t>
            </a:r>
            <a:r>
              <a:rPr lang="en-GB"/>
              <a:t>Pequeño Goleador</a:t>
            </a:r>
            <a:r>
              <a:rPr lang="en-GB"/>
              <a:t> </a:t>
            </a:r>
            <a:endParaRPr/>
          </a:p>
        </p:txBody>
      </p:sp>
      <p:pic>
        <p:nvPicPr>
          <p:cNvPr id="277" name="Shape 277"/>
          <p:cNvPicPr preferRelativeResize="0"/>
          <p:nvPr/>
        </p:nvPicPr>
        <p:blipFill>
          <a:blip r:embed="rId3">
            <a:alphaModFix/>
          </a:blip>
          <a:stretch>
            <a:fillRect/>
          </a:stretch>
        </p:blipFill>
        <p:spPr>
          <a:xfrm>
            <a:off x="4667075" y="2186275"/>
            <a:ext cx="4313676" cy="2876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Novedades de este año </a:t>
            </a:r>
            <a:endParaRPr/>
          </a:p>
        </p:txBody>
      </p:sp>
      <p:sp>
        <p:nvSpPr>
          <p:cNvPr id="86" name="Shape 8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Samsung</a:t>
            </a:r>
            <a:endParaRPr/>
          </a:p>
          <a:p>
            <a:pPr indent="-317500" lvl="1" marL="914400" rtl="0">
              <a:spcBef>
                <a:spcPts val="0"/>
              </a:spcBef>
              <a:spcAft>
                <a:spcPts val="0"/>
              </a:spcAft>
              <a:buSzPts val="1400"/>
              <a:buChar char="○"/>
            </a:pPr>
            <a:r>
              <a:rPr lang="en-GB"/>
              <a:t>Samsung Galaxy s9</a:t>
            </a:r>
            <a:endParaRPr/>
          </a:p>
          <a:p>
            <a:pPr indent="-317500" lvl="1" marL="914400">
              <a:spcBef>
                <a:spcPts val="0"/>
              </a:spcBef>
              <a:spcAft>
                <a:spcPts val="0"/>
              </a:spcAft>
              <a:buSzPts val="1400"/>
              <a:buChar char="○"/>
            </a:pPr>
            <a:r>
              <a:rPr lang="en-GB"/>
              <a:t>Samsung Galaxy s9 Plus</a:t>
            </a:r>
            <a:endParaRPr/>
          </a:p>
        </p:txBody>
      </p:sp>
      <p:pic>
        <p:nvPicPr>
          <p:cNvPr id="87" name="Shape 87"/>
          <p:cNvPicPr preferRelativeResize="0"/>
          <p:nvPr/>
        </p:nvPicPr>
        <p:blipFill>
          <a:blip r:embed="rId3">
            <a:alphaModFix/>
          </a:blip>
          <a:stretch>
            <a:fillRect/>
          </a:stretch>
        </p:blipFill>
        <p:spPr>
          <a:xfrm>
            <a:off x="5937400" y="1458300"/>
            <a:ext cx="2574026" cy="2804050"/>
          </a:xfrm>
          <a:prstGeom prst="rect">
            <a:avLst/>
          </a:prstGeom>
          <a:noFill/>
          <a:ln>
            <a:noFill/>
          </a:ln>
        </p:spPr>
      </p:pic>
      <p:sp>
        <p:nvSpPr>
          <p:cNvPr descr="The Galaxy S9 and S9+ introduce refinements to Samsung’s Infinity Display that make the Super AMOLED screens even more striking and immersive." id="88" name="Shape 88" title="[Hands-On] The Galaxy S9’s Refined Design and Infinity Display">
            <a:hlinkClick r:id="rId4"/>
          </p:cNvPr>
          <p:cNvSpPr/>
          <p:nvPr/>
        </p:nvSpPr>
        <p:spPr>
          <a:xfrm>
            <a:off x="49200" y="2554725"/>
            <a:ext cx="3924800" cy="2537675"/>
          </a:xfrm>
          <a:prstGeom prst="rect">
            <a:avLst/>
          </a:prstGeom>
          <a:blipFill>
            <a:blip r:embed="rId5">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descr="Fully customizable and built to be shared, AR Emoji offer Galaxy S9 users a truly unique express themselves: with personalized 3D avatars that look just like them and can mimic their movements and expressions." id="93" name="Shape 93" title="[Hands-On] The Galaxy S9’s AR Emoji">
            <a:hlinkClick r:id="rId3"/>
          </p:cNvPr>
          <p:cNvSpPr/>
          <p:nvPr/>
        </p:nvSpPr>
        <p:spPr>
          <a:xfrm>
            <a:off x="287650" y="136275"/>
            <a:ext cx="3493350" cy="3389275"/>
          </a:xfrm>
          <a:prstGeom prst="rect">
            <a:avLst/>
          </a:prstGeom>
          <a:blipFill>
            <a:blip r:embed="rId4">
              <a:alphaModFix/>
            </a:blip>
            <a:stretch>
              <a:fillRect/>
            </a:stretch>
          </a:blipFill>
          <a:ln>
            <a:noFill/>
          </a:ln>
        </p:spPr>
      </p:sp>
      <p:sp>
        <p:nvSpPr>
          <p:cNvPr descr="The Galaxy S9’s Dual Aperture lens automatically adapts to various lighting conditions to allow users to capture the perfect shot in any light." id="94" name="Shape 94" title="[Hands-On] The Galaxy S9’s Low Light Camera">
            <a:hlinkClick r:id="rId5"/>
          </p:cNvPr>
          <p:cNvSpPr/>
          <p:nvPr/>
        </p:nvSpPr>
        <p:spPr>
          <a:xfrm>
            <a:off x="4916425" y="68950"/>
            <a:ext cx="3632275" cy="2724200"/>
          </a:xfrm>
          <a:prstGeom prst="rect">
            <a:avLst/>
          </a:prstGeom>
          <a:blipFill>
            <a:blip r:embed="rId6">
              <a:alphaModFix/>
            </a:blip>
            <a:stretch>
              <a:fillRect/>
            </a:stretch>
          </a:blipFill>
          <a:ln>
            <a:noFill/>
          </a:ln>
        </p:spPr>
      </p:sp>
      <p:sp>
        <p:nvSpPr>
          <p:cNvPr descr="Utilizing both augmented reality and deep learning technologies, Bixby provides Galaxy S9 users with a wide range of helpful, real-time information about the world them." id="95" name="Shape 95" title="[Hands-On] Bixby on the Galaxy S9">
            <a:hlinkClick r:id="rId7"/>
          </p:cNvPr>
          <p:cNvSpPr/>
          <p:nvPr/>
        </p:nvSpPr>
        <p:spPr>
          <a:xfrm>
            <a:off x="3933400" y="2997525"/>
            <a:ext cx="3632275" cy="1993575"/>
          </a:xfrm>
          <a:prstGeom prst="rect">
            <a:avLst/>
          </a:prstGeom>
          <a:blipFill>
            <a:blip r:embed="rId8">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GB"/>
              <a:t>Novedades de este año </a:t>
            </a:r>
            <a:endParaRPr/>
          </a:p>
        </p:txBody>
      </p:sp>
      <p:sp>
        <p:nvSpPr>
          <p:cNvPr id="101" name="Shape 10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Huawei</a:t>
            </a:r>
            <a:endParaRPr/>
          </a:p>
          <a:p>
            <a:pPr indent="-317500" lvl="1" marL="914400" rtl="0">
              <a:spcBef>
                <a:spcPts val="0"/>
              </a:spcBef>
              <a:spcAft>
                <a:spcPts val="0"/>
              </a:spcAft>
              <a:buSzPts val="1400"/>
              <a:buChar char="○"/>
            </a:pPr>
            <a:r>
              <a:rPr lang="en-GB"/>
              <a:t>Huawei MateBook X Pro</a:t>
            </a:r>
            <a:endParaRPr/>
          </a:p>
          <a:p>
            <a:pPr indent="-317500" lvl="1" marL="914400">
              <a:spcBef>
                <a:spcPts val="0"/>
              </a:spcBef>
              <a:spcAft>
                <a:spcPts val="0"/>
              </a:spcAft>
              <a:buSzPts val="1400"/>
              <a:buChar char="○"/>
            </a:pPr>
            <a:r>
              <a:rPr lang="en-GB"/>
              <a:t>Huawei MediaPad M5</a:t>
            </a:r>
            <a:endParaRPr/>
          </a:p>
        </p:txBody>
      </p:sp>
      <p:pic>
        <p:nvPicPr>
          <p:cNvPr id="102" name="Shape 102"/>
          <p:cNvPicPr preferRelativeResize="0"/>
          <p:nvPr/>
        </p:nvPicPr>
        <p:blipFill>
          <a:blip r:embed="rId3">
            <a:alphaModFix/>
          </a:blip>
          <a:stretch>
            <a:fillRect/>
          </a:stretch>
        </p:blipFill>
        <p:spPr>
          <a:xfrm>
            <a:off x="5469175" y="1211350"/>
            <a:ext cx="3252675" cy="1826525"/>
          </a:xfrm>
          <a:prstGeom prst="rect">
            <a:avLst/>
          </a:prstGeom>
          <a:noFill/>
          <a:ln>
            <a:noFill/>
          </a:ln>
        </p:spPr>
      </p:pic>
      <p:pic>
        <p:nvPicPr>
          <p:cNvPr id="103" name="Shape 103"/>
          <p:cNvPicPr preferRelativeResize="0"/>
          <p:nvPr/>
        </p:nvPicPr>
        <p:blipFill>
          <a:blip r:embed="rId4">
            <a:alphaModFix/>
          </a:blip>
          <a:stretch>
            <a:fillRect/>
          </a:stretch>
        </p:blipFill>
        <p:spPr>
          <a:xfrm>
            <a:off x="229100" y="2542068"/>
            <a:ext cx="2810025" cy="1577950"/>
          </a:xfrm>
          <a:prstGeom prst="rect">
            <a:avLst/>
          </a:prstGeom>
          <a:noFill/>
          <a:ln>
            <a:noFill/>
          </a:ln>
        </p:spPr>
      </p:pic>
      <p:pic>
        <p:nvPicPr>
          <p:cNvPr id="104" name="Shape 104"/>
          <p:cNvPicPr preferRelativeResize="0"/>
          <p:nvPr/>
        </p:nvPicPr>
        <p:blipFill>
          <a:blip r:embed="rId5">
            <a:alphaModFix/>
          </a:blip>
          <a:stretch>
            <a:fillRect/>
          </a:stretch>
        </p:blipFill>
        <p:spPr>
          <a:xfrm>
            <a:off x="4677625" y="3159744"/>
            <a:ext cx="3085025" cy="1732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GB"/>
              <a:t>Novedades de este año </a:t>
            </a:r>
            <a:endParaRPr/>
          </a:p>
        </p:txBody>
      </p:sp>
      <p:sp>
        <p:nvSpPr>
          <p:cNvPr id="110" name="Shape 11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Sony</a:t>
            </a:r>
            <a:endParaRPr/>
          </a:p>
          <a:p>
            <a:pPr indent="-317500" lvl="1" marL="914400" rtl="0">
              <a:spcBef>
                <a:spcPts val="0"/>
              </a:spcBef>
              <a:spcAft>
                <a:spcPts val="0"/>
              </a:spcAft>
              <a:buSzPts val="1400"/>
              <a:buChar char="○"/>
            </a:pPr>
            <a:r>
              <a:rPr lang="en-GB"/>
              <a:t>Sony Xperia XZ2</a:t>
            </a:r>
            <a:endParaRPr/>
          </a:p>
          <a:p>
            <a:pPr indent="-317500" lvl="1" marL="914400" rtl="0">
              <a:spcBef>
                <a:spcPts val="0"/>
              </a:spcBef>
              <a:spcAft>
                <a:spcPts val="0"/>
              </a:spcAft>
              <a:buSzPts val="1400"/>
              <a:buChar char="○"/>
            </a:pPr>
            <a:r>
              <a:rPr lang="en-GB"/>
              <a:t>Sony Xperia XZ2 Compact</a:t>
            </a:r>
            <a:endParaRPr/>
          </a:p>
          <a:p>
            <a:pPr indent="-317500" lvl="1" marL="914400" rtl="0">
              <a:spcBef>
                <a:spcPts val="0"/>
              </a:spcBef>
              <a:spcAft>
                <a:spcPts val="0"/>
              </a:spcAft>
              <a:buSzPts val="1400"/>
              <a:buChar char="○"/>
            </a:pPr>
            <a:r>
              <a:rPr lang="en-GB"/>
              <a:t>Sony Xperia Ear Duo</a:t>
            </a:r>
            <a:endParaRPr/>
          </a:p>
        </p:txBody>
      </p:sp>
      <p:pic>
        <p:nvPicPr>
          <p:cNvPr id="111" name="Shape 111"/>
          <p:cNvPicPr preferRelativeResize="0"/>
          <p:nvPr/>
        </p:nvPicPr>
        <p:blipFill>
          <a:blip r:embed="rId3">
            <a:alphaModFix/>
          </a:blip>
          <a:stretch>
            <a:fillRect/>
          </a:stretch>
        </p:blipFill>
        <p:spPr>
          <a:xfrm>
            <a:off x="133750" y="575950"/>
            <a:ext cx="2276350" cy="1278258"/>
          </a:xfrm>
          <a:prstGeom prst="rect">
            <a:avLst/>
          </a:prstGeom>
          <a:noFill/>
          <a:ln>
            <a:noFill/>
          </a:ln>
        </p:spPr>
      </p:pic>
      <p:pic>
        <p:nvPicPr>
          <p:cNvPr id="112" name="Shape 112"/>
          <p:cNvPicPr preferRelativeResize="0"/>
          <p:nvPr/>
        </p:nvPicPr>
        <p:blipFill>
          <a:blip r:embed="rId4">
            <a:alphaModFix/>
          </a:blip>
          <a:stretch>
            <a:fillRect/>
          </a:stretch>
        </p:blipFill>
        <p:spPr>
          <a:xfrm>
            <a:off x="5900200" y="1211349"/>
            <a:ext cx="2831501" cy="1590000"/>
          </a:xfrm>
          <a:prstGeom prst="rect">
            <a:avLst/>
          </a:prstGeom>
          <a:noFill/>
          <a:ln>
            <a:noFill/>
          </a:ln>
        </p:spPr>
      </p:pic>
      <p:pic>
        <p:nvPicPr>
          <p:cNvPr id="113" name="Shape 113"/>
          <p:cNvPicPr preferRelativeResize="0"/>
          <p:nvPr/>
        </p:nvPicPr>
        <p:blipFill>
          <a:blip r:embed="rId5">
            <a:alphaModFix/>
          </a:blip>
          <a:stretch>
            <a:fillRect/>
          </a:stretch>
        </p:blipFill>
        <p:spPr>
          <a:xfrm>
            <a:off x="0" y="2801344"/>
            <a:ext cx="3332825" cy="1871500"/>
          </a:xfrm>
          <a:prstGeom prst="rect">
            <a:avLst/>
          </a:prstGeom>
          <a:noFill/>
          <a:ln>
            <a:noFill/>
          </a:ln>
        </p:spPr>
      </p:pic>
      <p:pic>
        <p:nvPicPr>
          <p:cNvPr id="114" name="Shape 114"/>
          <p:cNvPicPr preferRelativeResize="0"/>
          <p:nvPr/>
        </p:nvPicPr>
        <p:blipFill>
          <a:blip r:embed="rId6">
            <a:alphaModFix/>
          </a:blip>
          <a:stretch>
            <a:fillRect/>
          </a:stretch>
        </p:blipFill>
        <p:spPr>
          <a:xfrm>
            <a:off x="5174975" y="2951218"/>
            <a:ext cx="3332825" cy="18663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GB"/>
              <a:t>Novedades de este año </a:t>
            </a:r>
            <a:endParaRPr/>
          </a:p>
        </p:txBody>
      </p:sp>
      <p:sp>
        <p:nvSpPr>
          <p:cNvPr id="120" name="Shape 12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LG</a:t>
            </a:r>
            <a:endParaRPr/>
          </a:p>
          <a:p>
            <a:pPr indent="-317500" lvl="1" marL="914400">
              <a:spcBef>
                <a:spcPts val="0"/>
              </a:spcBef>
              <a:spcAft>
                <a:spcPts val="0"/>
              </a:spcAft>
              <a:buSzPts val="1400"/>
              <a:buChar char="○"/>
            </a:pPr>
            <a:r>
              <a:rPr lang="en-GB"/>
              <a:t>LG V30S ThinQ</a:t>
            </a:r>
            <a:endParaRPr/>
          </a:p>
        </p:txBody>
      </p:sp>
      <p:pic>
        <p:nvPicPr>
          <p:cNvPr id="121" name="Shape 121"/>
          <p:cNvPicPr preferRelativeResize="0"/>
          <p:nvPr/>
        </p:nvPicPr>
        <p:blipFill>
          <a:blip r:embed="rId3">
            <a:alphaModFix/>
          </a:blip>
          <a:stretch>
            <a:fillRect/>
          </a:stretch>
        </p:blipFill>
        <p:spPr>
          <a:xfrm>
            <a:off x="5108925" y="1595775"/>
            <a:ext cx="3546624" cy="257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GB"/>
              <a:t>Novedades de este año </a:t>
            </a:r>
            <a:endParaRPr/>
          </a:p>
        </p:txBody>
      </p:sp>
      <p:sp>
        <p:nvSpPr>
          <p:cNvPr id="127" name="Shape 127"/>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Nokia</a:t>
            </a:r>
            <a:endParaRPr/>
          </a:p>
          <a:p>
            <a:pPr indent="-317500" lvl="1" marL="914400" rtl="0">
              <a:spcBef>
                <a:spcPts val="0"/>
              </a:spcBef>
              <a:spcAft>
                <a:spcPts val="0"/>
              </a:spcAft>
              <a:buSzPts val="1400"/>
              <a:buChar char="○"/>
            </a:pPr>
            <a:r>
              <a:rPr lang="en-GB"/>
              <a:t>Nokia 8110 4G</a:t>
            </a:r>
            <a:endParaRPr/>
          </a:p>
          <a:p>
            <a:pPr indent="-317500" lvl="1" marL="914400" rtl="0">
              <a:spcBef>
                <a:spcPts val="0"/>
              </a:spcBef>
              <a:spcAft>
                <a:spcPts val="0"/>
              </a:spcAft>
              <a:buSzPts val="1400"/>
              <a:buChar char="○"/>
            </a:pPr>
            <a:r>
              <a:rPr lang="en-GB"/>
              <a:t>Nokia 8 Sirocco</a:t>
            </a:r>
            <a:endParaRPr/>
          </a:p>
          <a:p>
            <a:pPr indent="-317500" lvl="1" marL="914400" rtl="0">
              <a:spcBef>
                <a:spcPts val="0"/>
              </a:spcBef>
              <a:spcAft>
                <a:spcPts val="0"/>
              </a:spcAft>
              <a:buSzPts val="1400"/>
              <a:buChar char="○"/>
            </a:pPr>
            <a:r>
              <a:rPr lang="en-GB"/>
              <a:t>Nokia 7 Plus</a:t>
            </a:r>
            <a:endParaRPr/>
          </a:p>
          <a:p>
            <a:pPr indent="-317500" lvl="1" marL="914400" rtl="0">
              <a:spcBef>
                <a:spcPts val="0"/>
              </a:spcBef>
              <a:spcAft>
                <a:spcPts val="0"/>
              </a:spcAft>
              <a:buSzPts val="1400"/>
              <a:buChar char="○"/>
            </a:pPr>
            <a:r>
              <a:rPr lang="en-GB"/>
              <a:t>Nokia 6</a:t>
            </a:r>
            <a:endParaRPr/>
          </a:p>
          <a:p>
            <a:pPr indent="-317500" lvl="1" marL="914400">
              <a:spcBef>
                <a:spcPts val="0"/>
              </a:spcBef>
              <a:spcAft>
                <a:spcPts val="0"/>
              </a:spcAft>
              <a:buSzPts val="1400"/>
              <a:buChar char="○"/>
            </a:pPr>
            <a:r>
              <a:rPr lang="en-GB"/>
              <a:t>Nokia 1</a:t>
            </a:r>
            <a:endParaRPr/>
          </a:p>
        </p:txBody>
      </p:sp>
      <p:pic>
        <p:nvPicPr>
          <p:cNvPr id="128" name="Shape 128"/>
          <p:cNvPicPr preferRelativeResize="0"/>
          <p:nvPr/>
        </p:nvPicPr>
        <p:blipFill>
          <a:blip r:embed="rId3">
            <a:alphaModFix/>
          </a:blip>
          <a:stretch>
            <a:fillRect/>
          </a:stretch>
        </p:blipFill>
        <p:spPr>
          <a:xfrm>
            <a:off x="261850" y="707125"/>
            <a:ext cx="1740825" cy="2180700"/>
          </a:xfrm>
          <a:prstGeom prst="rect">
            <a:avLst/>
          </a:prstGeom>
          <a:noFill/>
          <a:ln>
            <a:noFill/>
          </a:ln>
        </p:spPr>
      </p:pic>
      <p:pic>
        <p:nvPicPr>
          <p:cNvPr id="129" name="Shape 129"/>
          <p:cNvPicPr preferRelativeResize="0"/>
          <p:nvPr/>
        </p:nvPicPr>
        <p:blipFill>
          <a:blip r:embed="rId4">
            <a:alphaModFix/>
          </a:blip>
          <a:stretch>
            <a:fillRect/>
          </a:stretch>
        </p:blipFill>
        <p:spPr>
          <a:xfrm>
            <a:off x="6325400" y="1211350"/>
            <a:ext cx="2524150" cy="1672675"/>
          </a:xfrm>
          <a:prstGeom prst="rect">
            <a:avLst/>
          </a:prstGeom>
          <a:noFill/>
          <a:ln>
            <a:noFill/>
          </a:ln>
        </p:spPr>
      </p:pic>
      <p:pic>
        <p:nvPicPr>
          <p:cNvPr id="130" name="Shape 130"/>
          <p:cNvPicPr preferRelativeResize="0"/>
          <p:nvPr/>
        </p:nvPicPr>
        <p:blipFill>
          <a:blip r:embed="rId5">
            <a:alphaModFix/>
          </a:blip>
          <a:stretch>
            <a:fillRect/>
          </a:stretch>
        </p:blipFill>
        <p:spPr>
          <a:xfrm>
            <a:off x="185025" y="3295742"/>
            <a:ext cx="2121200" cy="1191125"/>
          </a:xfrm>
          <a:prstGeom prst="rect">
            <a:avLst/>
          </a:prstGeom>
          <a:noFill/>
          <a:ln>
            <a:noFill/>
          </a:ln>
        </p:spPr>
      </p:pic>
      <p:pic>
        <p:nvPicPr>
          <p:cNvPr id="131" name="Shape 131"/>
          <p:cNvPicPr preferRelativeResize="0"/>
          <p:nvPr/>
        </p:nvPicPr>
        <p:blipFill>
          <a:blip r:embed="rId6">
            <a:alphaModFix/>
          </a:blip>
          <a:stretch>
            <a:fillRect/>
          </a:stretch>
        </p:blipFill>
        <p:spPr>
          <a:xfrm>
            <a:off x="2921925" y="3388749"/>
            <a:ext cx="2732075" cy="1534175"/>
          </a:xfrm>
          <a:prstGeom prst="rect">
            <a:avLst/>
          </a:prstGeom>
          <a:noFill/>
          <a:ln>
            <a:noFill/>
          </a:ln>
        </p:spPr>
      </p:pic>
      <p:pic>
        <p:nvPicPr>
          <p:cNvPr id="132" name="Shape 132"/>
          <p:cNvPicPr preferRelativeResize="0"/>
          <p:nvPr/>
        </p:nvPicPr>
        <p:blipFill>
          <a:blip r:embed="rId7">
            <a:alphaModFix/>
          </a:blip>
          <a:stretch>
            <a:fillRect/>
          </a:stretch>
        </p:blipFill>
        <p:spPr>
          <a:xfrm>
            <a:off x="6194143" y="3145749"/>
            <a:ext cx="2655408" cy="1491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n-GB"/>
              <a:t>Novedades de este año </a:t>
            </a:r>
            <a:endParaRPr/>
          </a:p>
        </p:txBody>
      </p:sp>
      <p:sp>
        <p:nvSpPr>
          <p:cNvPr id="138" name="Shape 13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Lenovo </a:t>
            </a:r>
            <a:endParaRPr/>
          </a:p>
          <a:p>
            <a:pPr indent="-317500" lvl="1" marL="914400" rtl="0">
              <a:spcBef>
                <a:spcPts val="0"/>
              </a:spcBef>
              <a:spcAft>
                <a:spcPts val="0"/>
              </a:spcAft>
              <a:buSzPts val="1400"/>
              <a:buChar char="○"/>
            </a:pPr>
            <a:r>
              <a:rPr lang="en-GB"/>
              <a:t>Lenovo Smart Display</a:t>
            </a:r>
            <a:endParaRPr/>
          </a:p>
          <a:p>
            <a:pPr indent="-317500" lvl="1" marL="914400" rtl="0">
              <a:spcBef>
                <a:spcPts val="0"/>
              </a:spcBef>
              <a:spcAft>
                <a:spcPts val="0"/>
              </a:spcAft>
              <a:buSzPts val="1400"/>
              <a:buChar char="○"/>
            </a:pPr>
            <a:r>
              <a:rPr lang="en-GB"/>
              <a:t>Lenovo Yoga 730</a:t>
            </a:r>
            <a:endParaRPr/>
          </a:p>
          <a:p>
            <a:pPr indent="-317500" lvl="1" marL="914400" rtl="0">
              <a:spcBef>
                <a:spcPts val="0"/>
              </a:spcBef>
              <a:spcAft>
                <a:spcPts val="0"/>
              </a:spcAft>
              <a:buSzPts val="1400"/>
              <a:buChar char="○"/>
            </a:pPr>
            <a:r>
              <a:rPr lang="en-GB"/>
              <a:t>Lenovo Flex 14 (or Yoga 530)</a:t>
            </a:r>
            <a:endParaRPr>
              <a:solidFill>
                <a:srgbClr val="FF9900"/>
              </a:solidFill>
            </a:endParaRPr>
          </a:p>
        </p:txBody>
      </p:sp>
      <p:pic>
        <p:nvPicPr>
          <p:cNvPr id="139" name="Shape 139"/>
          <p:cNvPicPr preferRelativeResize="0"/>
          <p:nvPr/>
        </p:nvPicPr>
        <p:blipFill>
          <a:blip r:embed="rId3">
            <a:alphaModFix/>
          </a:blip>
          <a:stretch>
            <a:fillRect/>
          </a:stretch>
        </p:blipFill>
        <p:spPr>
          <a:xfrm>
            <a:off x="6272950" y="1089875"/>
            <a:ext cx="2747025" cy="1719800"/>
          </a:xfrm>
          <a:prstGeom prst="rect">
            <a:avLst/>
          </a:prstGeom>
          <a:noFill/>
          <a:ln>
            <a:noFill/>
          </a:ln>
        </p:spPr>
      </p:pic>
      <p:pic>
        <p:nvPicPr>
          <p:cNvPr id="140" name="Shape 140"/>
          <p:cNvPicPr preferRelativeResize="0"/>
          <p:nvPr/>
        </p:nvPicPr>
        <p:blipFill>
          <a:blip r:embed="rId4">
            <a:alphaModFix/>
          </a:blip>
          <a:stretch>
            <a:fillRect/>
          </a:stretch>
        </p:blipFill>
        <p:spPr>
          <a:xfrm>
            <a:off x="181000" y="3026444"/>
            <a:ext cx="3414050" cy="1917125"/>
          </a:xfrm>
          <a:prstGeom prst="rect">
            <a:avLst/>
          </a:prstGeom>
          <a:noFill/>
          <a:ln>
            <a:noFill/>
          </a:ln>
        </p:spPr>
      </p:pic>
      <p:pic>
        <p:nvPicPr>
          <p:cNvPr id="141" name="Shape 141"/>
          <p:cNvPicPr preferRelativeResize="0"/>
          <p:nvPr/>
        </p:nvPicPr>
        <p:blipFill>
          <a:blip r:embed="rId5">
            <a:alphaModFix/>
          </a:blip>
          <a:stretch>
            <a:fillRect/>
          </a:stretch>
        </p:blipFill>
        <p:spPr>
          <a:xfrm>
            <a:off x="5445170" y="3026449"/>
            <a:ext cx="3414055" cy="191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